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12" r:id="rId3"/>
    <p:sldId id="557" r:id="rId5"/>
    <p:sldId id="558" r:id="rId6"/>
    <p:sldId id="584" r:id="rId7"/>
    <p:sldId id="561" r:id="rId8"/>
    <p:sldId id="563" r:id="rId9"/>
    <p:sldId id="583" r:id="rId10"/>
    <p:sldId id="570" r:id="rId11"/>
    <p:sldId id="571" r:id="rId12"/>
    <p:sldId id="572" r:id="rId13"/>
    <p:sldId id="573" r:id="rId14"/>
    <p:sldId id="575" r:id="rId15"/>
    <p:sldId id="576" r:id="rId16"/>
    <p:sldId id="577" r:id="rId17"/>
    <p:sldId id="578" r:id="rId18"/>
    <p:sldId id="579" r:id="rId19"/>
    <p:sldId id="580" r:id="rId20"/>
    <p:sldId id="581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1297" autoAdjust="0"/>
  </p:normalViewPr>
  <p:slideViewPr>
    <p:cSldViewPr>
      <p:cViewPr varScale="1">
        <p:scale>
          <a:sx n="77" d="100"/>
          <a:sy n="77" d="100"/>
        </p:scale>
        <p:origin x="1016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8DED3-7A71-44B5-A23F-04BD276A6A0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DE49A-6AED-46BF-8EFD-A3F7DE595BF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9AF9B-E792-48C9-A4DB-0D0FC57A52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Gulim" panose="020B0600000101010101" pitchFamily="34" charset="-127"/>
              </a:defRPr>
            </a:lvl9pPr>
          </a:lstStyle>
          <a:p>
            <a:fld id="{8DB34FB2-1461-43D4-BD54-E868EA635AE7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52E18-C37F-4C72-A1ED-A580558D1645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B99C5D-967B-49F0-8FAE-B3707F5FC77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C52E18-C37F-4C72-A1ED-A580558D164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3" Type="http://schemas.openxmlformats.org/officeDocument/2006/relationships/hyperlink" Target="http://www2.muare.vn/uploaded2/coolair/goi%207.jpg" TargetMode="Externa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672138" y="1308038"/>
            <a:ext cx="5287048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625" dirty="0">
                <a:solidFill>
                  <a:schemeClr val="accent6">
                    <a:lumMod val="50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SVN-Cheeseburga" pitchFamily="50" charset="0"/>
                <a:ea typeface="幼圆" panose="02010509060101010101" pitchFamily="49" charset="-122"/>
              </a:rPr>
              <a:t>KHỞI ĐỘNG</a:t>
            </a:r>
            <a:endParaRPr lang="zh-CN" altLang="en-US" sz="8625" dirty="0">
              <a:solidFill>
                <a:schemeClr val="accent6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SVN-Cheeseburga" pitchFamily="50" charset="0"/>
              <a:ea typeface="幼圆" panose="02010509060101010101" pitchFamily="49" charset="-122"/>
            </a:endParaRPr>
          </a:p>
        </p:txBody>
      </p:sp>
      <p:pic>
        <p:nvPicPr>
          <p:cNvPr id="68" name="Picture 4" descr="rose1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7700"/>
            <a:ext cx="2209800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714500" y="0"/>
            <a:ext cx="6286500" cy="3208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250" b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Trong hình thoi ABCD, AC và BD là hai đường chéo của hình thoi, chúng cắt nhau tại điểm O.</a:t>
            </a:r>
            <a:endParaRPr lang="en-US" altLang="en-US" sz="2250" b="1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250" b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Dùng ê ke để kiểm tra xem hai đường chéo có vuông góc với nhau hay không.</a:t>
            </a:r>
            <a:endParaRPr lang="en-US" altLang="en-US" sz="2250" b="1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250" b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Dùng thước có vạch chia xăng-ti-mét để kiểm tra xem hai đường chéo có cắt nhau tại trung điểm của mỗi đường hay không.</a:t>
            </a:r>
            <a:endParaRPr lang="en-US" altLang="en-US" sz="2250" b="1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3061097" y="3918348"/>
            <a:ext cx="27503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>
                <a:latin typeface="UTM-Aov"/>
                <a:ea typeface="Gulim" panose="020B0600000101010101" pitchFamily="34" charset="-127"/>
              </a:rPr>
              <a:t>A</a:t>
            </a:r>
            <a:endParaRPr lang="en-US" altLang="en-US" sz="150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467225" y="3115867"/>
            <a:ext cx="29051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>
                <a:latin typeface="UTM-Aov"/>
                <a:ea typeface="Gulim" panose="020B0600000101010101" pitchFamily="34" charset="-127"/>
              </a:rPr>
              <a:t>B</a:t>
            </a:r>
            <a:endParaRPr lang="en-US" altLang="en-US" sz="150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890022" y="3844530"/>
            <a:ext cx="29051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>
                <a:latin typeface="UTM-Aov"/>
                <a:ea typeface="Gulim" panose="020B0600000101010101" pitchFamily="34" charset="-127"/>
              </a:rPr>
              <a:t>C</a:t>
            </a:r>
            <a:endParaRPr lang="en-US" altLang="en-US" sz="150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541044" y="4714876"/>
            <a:ext cx="29051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>
                <a:latin typeface="UTM-Aov"/>
                <a:ea typeface="Gulim" panose="020B0600000101010101" pitchFamily="34" charset="-127"/>
              </a:rPr>
              <a:t>D</a:t>
            </a:r>
            <a:endParaRPr lang="en-US" altLang="en-US" sz="1500">
              <a:latin typeface="UTM-Aov"/>
              <a:ea typeface="Gulim" panose="020B0600000101010101" pitchFamily="34" charset="-127"/>
            </a:endParaRPr>
          </a:p>
        </p:txBody>
      </p:sp>
      <p:grpSp>
        <p:nvGrpSpPr>
          <p:cNvPr id="2" name="Group 24"/>
          <p:cNvGrpSpPr/>
          <p:nvPr/>
        </p:nvGrpSpPr>
        <p:grpSpPr bwMode="auto">
          <a:xfrm>
            <a:off x="3411142" y="3401617"/>
            <a:ext cx="2374106" cy="1340644"/>
            <a:chOff x="2381" y="2702"/>
            <a:chExt cx="1766" cy="998"/>
          </a:xfrm>
        </p:grpSpPr>
        <p:sp>
          <p:nvSpPr>
            <p:cNvPr id="22539" name="AutoShape 21"/>
            <p:cNvSpPr>
              <a:spLocks noChangeArrowheads="1"/>
            </p:cNvSpPr>
            <p:nvPr/>
          </p:nvSpPr>
          <p:spPr bwMode="auto">
            <a:xfrm>
              <a:off x="2381" y="2702"/>
              <a:ext cx="1766" cy="998"/>
            </a:xfrm>
            <a:prstGeom prst="flowChartDecision">
              <a:avLst/>
            </a:prstGeom>
            <a:noFill/>
            <a:ln w="19050">
              <a:solidFill>
                <a:srgbClr val="FF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2540" name="Line 22"/>
            <p:cNvSpPr>
              <a:spLocks noChangeShapeType="1"/>
            </p:cNvSpPr>
            <p:nvPr/>
          </p:nvSpPr>
          <p:spPr bwMode="auto">
            <a:xfrm>
              <a:off x="2381" y="3200"/>
              <a:ext cx="1741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  <p:sp>
          <p:nvSpPr>
            <p:cNvPr id="22541" name="Line 23"/>
            <p:cNvSpPr>
              <a:spLocks noChangeShapeType="1"/>
            </p:cNvSpPr>
            <p:nvPr/>
          </p:nvSpPr>
          <p:spPr bwMode="auto">
            <a:xfrm>
              <a:off x="3264" y="2714"/>
              <a:ext cx="0" cy="98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</p:grp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4605338" y="4040982"/>
            <a:ext cx="3429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>
                <a:latin typeface="UTM-Aov"/>
                <a:ea typeface="Gulim" panose="020B0600000101010101" pitchFamily="34" charset="-127"/>
              </a:rPr>
              <a:t>O</a:t>
            </a:r>
            <a:endParaRPr lang="en-US" altLang="en-US" sz="1500">
              <a:latin typeface="UTM-Aov"/>
              <a:ea typeface="Gulim" panose="020B0600000101010101" pitchFamily="34" charset="-127"/>
            </a:endParaRPr>
          </a:p>
        </p:txBody>
      </p:sp>
      <p:pic>
        <p:nvPicPr>
          <p:cNvPr id="22537" name="Picture 35" descr="pinksparkle6df1[1]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036" y="4676776"/>
            <a:ext cx="444103" cy="39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val 36"/>
          <p:cNvSpPr>
            <a:spLocks noChangeArrowheads="1"/>
          </p:cNvSpPr>
          <p:nvPr/>
        </p:nvSpPr>
        <p:spPr bwMode="auto">
          <a:xfrm>
            <a:off x="681038" y="114301"/>
            <a:ext cx="461962" cy="509587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00FF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UTM-Aov"/>
                <a:ea typeface="Gulim" panose="020B0600000101010101" pitchFamily="34" charset="-127"/>
              </a:rPr>
              <a:t>2.</a:t>
            </a:r>
            <a:endParaRPr lang="en-US" altLang="en-US" sz="1800" b="1" dirty="0"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13" grpId="0"/>
      <p:bldP spid="29714" grpId="0"/>
      <p:bldP spid="29715" grpId="0"/>
      <p:bldP spid="29716" grpId="0"/>
      <p:bldP spid="297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7"/>
          <p:cNvGrpSpPr/>
          <p:nvPr/>
        </p:nvGrpSpPr>
        <p:grpSpPr bwMode="auto">
          <a:xfrm>
            <a:off x="2800350" y="720328"/>
            <a:ext cx="3257550" cy="3044609"/>
            <a:chOff x="1708" y="2208"/>
            <a:chExt cx="2612" cy="1719"/>
          </a:xfrm>
        </p:grpSpPr>
        <p:sp>
          <p:nvSpPr>
            <p:cNvPr id="3" name="AutoShape 8"/>
            <p:cNvSpPr>
              <a:spLocks noChangeArrowheads="1"/>
            </p:cNvSpPr>
            <p:nvPr/>
          </p:nvSpPr>
          <p:spPr bwMode="auto">
            <a:xfrm>
              <a:off x="2017" y="2592"/>
              <a:ext cx="2062" cy="1056"/>
            </a:xfrm>
            <a:prstGeom prst="diamond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miter lim="800000"/>
            </a:ln>
            <a:effec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US" altLang="en-US" sz="3000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3559" name="Text Box 9"/>
            <p:cNvSpPr txBox="1">
              <a:spLocks noChangeArrowheads="1"/>
            </p:cNvSpPr>
            <p:nvPr/>
          </p:nvSpPr>
          <p:spPr bwMode="auto">
            <a:xfrm>
              <a:off x="1708" y="2894"/>
              <a:ext cx="240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>
                  <a:solidFill>
                    <a:srgbClr val="0000FF"/>
                  </a:solidFill>
                  <a:latin typeface=".VnTime" panose="020B7200000000000000" pitchFamily="34" charset="0"/>
                  <a:ea typeface="Gulim" panose="020B0600000101010101" pitchFamily="34" charset="-127"/>
                </a:rPr>
                <a:t>A</a:t>
              </a:r>
              <a:endParaRPr lang="en-US" altLang="en-US" sz="3000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3560" name="Text Box 10"/>
            <p:cNvSpPr txBox="1">
              <a:spLocks noChangeArrowheads="1"/>
            </p:cNvSpPr>
            <p:nvPr/>
          </p:nvSpPr>
          <p:spPr bwMode="auto">
            <a:xfrm>
              <a:off x="4080" y="2894"/>
              <a:ext cx="240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>
                  <a:solidFill>
                    <a:srgbClr val="0000FF"/>
                  </a:solidFill>
                  <a:latin typeface=".VnTime" panose="020B7200000000000000" pitchFamily="34" charset="0"/>
                  <a:ea typeface="Gulim" panose="020B0600000101010101" pitchFamily="34" charset="-127"/>
                </a:rPr>
                <a:t>C</a:t>
              </a:r>
              <a:endParaRPr lang="en-US" altLang="en-US" sz="3000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3561" name="Text Box 11"/>
            <p:cNvSpPr txBox="1">
              <a:spLocks noChangeArrowheads="1"/>
            </p:cNvSpPr>
            <p:nvPr/>
          </p:nvSpPr>
          <p:spPr bwMode="auto">
            <a:xfrm>
              <a:off x="2844" y="2208"/>
              <a:ext cx="240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>
                  <a:solidFill>
                    <a:srgbClr val="0000FF"/>
                  </a:solidFill>
                  <a:latin typeface=".VnTime" panose="020B7200000000000000" pitchFamily="34" charset="0"/>
                  <a:ea typeface="Gulim" panose="020B0600000101010101" pitchFamily="34" charset="-127"/>
                </a:rPr>
                <a:t>B</a:t>
              </a:r>
              <a:endParaRPr lang="en-US" altLang="en-US" sz="3000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3562" name="Text Box 12"/>
            <p:cNvSpPr txBox="1">
              <a:spLocks noChangeArrowheads="1"/>
            </p:cNvSpPr>
            <p:nvPr/>
          </p:nvSpPr>
          <p:spPr bwMode="auto">
            <a:xfrm>
              <a:off x="2897" y="3614"/>
              <a:ext cx="240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>
                  <a:solidFill>
                    <a:srgbClr val="0000FF"/>
                  </a:solidFill>
                  <a:latin typeface=".VnTime" panose="020B7200000000000000" pitchFamily="34" charset="0"/>
                  <a:ea typeface="Gulim" panose="020B0600000101010101" pitchFamily="34" charset="-127"/>
                </a:rPr>
                <a:t>D</a:t>
              </a:r>
              <a:endParaRPr lang="en-US" altLang="en-US" sz="3000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</p:grpSp>
      <p:cxnSp>
        <p:nvCxnSpPr>
          <p:cNvPr id="9" name="Straight Connector 8"/>
          <p:cNvCxnSpPr>
            <a:stCxn id="3" idx="1"/>
            <a:endCxn id="3" idx="3"/>
          </p:cNvCxnSpPr>
          <p:nvPr/>
        </p:nvCxnSpPr>
        <p:spPr>
          <a:xfrm>
            <a:off x="3186113" y="2336006"/>
            <a:ext cx="257175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2"/>
          </p:cNvCxnSpPr>
          <p:nvPr/>
        </p:nvCxnSpPr>
        <p:spPr>
          <a:xfrm flipV="1">
            <a:off x="4471988" y="1400176"/>
            <a:ext cx="0" cy="187047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4464845" y="2286001"/>
            <a:ext cx="22145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>
                <a:solidFill>
                  <a:srgbClr val="0000FF"/>
                </a:solidFill>
                <a:latin typeface=".VnTime" panose="020B7200000000000000" pitchFamily="34" charset="0"/>
                <a:ea typeface="Gulim" panose="020B0600000101010101" pitchFamily="34" charset="-127"/>
              </a:rPr>
              <a:t>O</a:t>
            </a:r>
            <a:endParaRPr lang="en-US" altLang="en-US" sz="2100" b="1">
              <a:solidFill>
                <a:srgbClr val="0000FF"/>
              </a:solidFill>
              <a:latin typeface=".VnTime" panose="020B7200000000000000" pitchFamily="34" charset="0"/>
              <a:ea typeface="Gulim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>
          <a:xfrm>
            <a:off x="424355" y="971550"/>
            <a:ext cx="8534400" cy="4171950"/>
          </a:xfrm>
          <a:solidFill>
            <a:schemeClr val="bg1"/>
          </a:solidFill>
        </p:spPr>
        <p:txBody>
          <a:bodyPr/>
          <a:lstStyle/>
          <a:p>
            <a:pPr marL="386080" indent="-386080">
              <a:buFontTx/>
              <a:buAutoNum type="alphaLcPeriod"/>
            </a:pP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Dùng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ê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ke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để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kiểm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tra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, ta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có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:</a:t>
            </a:r>
            <a:endParaRPr lang="en-US" altLang="en-US" sz="2250" b="1" dirty="0">
              <a:solidFill>
                <a:srgbClr val="0000FF"/>
              </a:solidFill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FontTx/>
              <a:buChar char="-"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vuông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góc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với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FontTx/>
              <a:buChar char="-"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không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vuông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góc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với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    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b.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Dùng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thước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có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vạch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chia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xăng-ti-mét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để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kiểm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tra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, ta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thấy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:</a:t>
            </a:r>
            <a:endParaRPr lang="en-US" altLang="en-US" sz="2250" b="1" dirty="0">
              <a:solidFill>
                <a:srgbClr val="0000FF"/>
              </a:solidFill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cắt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tại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trung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điểm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của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mỗi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không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cắt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tại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trung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điểm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của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mỗi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endParaRPr lang="en-US" altLang="en-US" sz="2250" dirty="0">
              <a:latin typeface="UTM-Aov"/>
              <a:cs typeface="Times New Roman" panose="02020603050405020304" pitchFamily="18" charset="0"/>
            </a:endParaRPr>
          </a:p>
        </p:txBody>
      </p:sp>
      <p:grpSp>
        <p:nvGrpSpPr>
          <p:cNvPr id="25603" name="Group 3"/>
          <p:cNvGrpSpPr/>
          <p:nvPr/>
        </p:nvGrpSpPr>
        <p:grpSpPr bwMode="auto">
          <a:xfrm>
            <a:off x="5114925" y="1028701"/>
            <a:ext cx="2886075" cy="2106398"/>
            <a:chOff x="1296" y="1598"/>
            <a:chExt cx="3761" cy="2494"/>
          </a:xfrm>
        </p:grpSpPr>
        <p:sp>
          <p:nvSpPr>
            <p:cNvPr id="5" name="AutoShape 15"/>
            <p:cNvSpPr>
              <a:spLocks noChangeArrowheads="1"/>
            </p:cNvSpPr>
            <p:nvPr/>
          </p:nvSpPr>
          <p:spPr bwMode="auto">
            <a:xfrm>
              <a:off x="1679" y="1967"/>
              <a:ext cx="2977" cy="1537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vi-VN" sz="1350">
                <a:ln w="28575">
                  <a:solidFill>
                    <a:schemeClr val="tx1"/>
                  </a:solidFill>
                </a:ln>
                <a:latin typeface="UTM-Aov"/>
              </a:endParaRPr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>
              <a:off x="3169" y="1967"/>
              <a:ext cx="0" cy="153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>
                <a:latin typeface="UTM-Aov"/>
              </a:endParaRPr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1727" y="2736"/>
              <a:ext cx="292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>
                <a:latin typeface="UTM-Aov"/>
              </a:endParaRPr>
            </a:p>
          </p:txBody>
        </p:sp>
        <p:sp>
          <p:nvSpPr>
            <p:cNvPr id="25613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A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5614" name="Text Box 19"/>
            <p:cNvSpPr txBox="1">
              <a:spLocks noChangeArrowheads="1"/>
            </p:cNvSpPr>
            <p:nvPr/>
          </p:nvSpPr>
          <p:spPr bwMode="auto">
            <a:xfrm>
              <a:off x="2972" y="1598"/>
              <a:ext cx="528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UTM-Aov"/>
                  <a:ea typeface="Gulim" panose="020B0600000101010101" pitchFamily="34" charset="-127"/>
                </a:rPr>
                <a:t>B</a:t>
              </a:r>
              <a:endParaRPr lang="en-US" altLang="en-US" sz="18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5615" name="Text Box 20"/>
            <p:cNvSpPr txBox="1">
              <a:spLocks noChangeArrowheads="1"/>
            </p:cNvSpPr>
            <p:nvPr/>
          </p:nvSpPr>
          <p:spPr bwMode="auto">
            <a:xfrm>
              <a:off x="4577" y="2545"/>
              <a:ext cx="48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C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5616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D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5617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0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</p:grpSp>
      <p:sp>
        <p:nvSpPr>
          <p:cNvPr id="25605" name="Rectangle 14"/>
          <p:cNvSpPr>
            <a:spLocks noChangeArrowheads="1"/>
          </p:cNvSpPr>
          <p:nvPr/>
        </p:nvSpPr>
        <p:spPr bwMode="auto">
          <a:xfrm>
            <a:off x="400150" y="-29738"/>
            <a:ext cx="6057900" cy="8572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Đúng</a:t>
            </a:r>
            <a:r>
              <a:rPr lang="en-US" altLang="en-US" sz="18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ghi</a:t>
            </a:r>
            <a:r>
              <a:rPr lang="en-US" altLang="en-US" sz="18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Đ, </a:t>
            </a:r>
            <a:r>
              <a:rPr lang="en-US" altLang="en-US" sz="1800" b="1" dirty="0" err="1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sai</a:t>
            </a:r>
            <a:r>
              <a:rPr lang="en-US" altLang="en-US" sz="18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ghi</a:t>
            </a:r>
            <a:r>
              <a:rPr lang="en-US" altLang="en-US" sz="18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S:</a:t>
            </a:r>
            <a:endParaRPr lang="en-US" altLang="en-US" sz="1800" b="1" dirty="0">
              <a:solidFill>
                <a:srgbClr val="FF00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Trong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ABCD, AC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và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BD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là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hai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đường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chéo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của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,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chúng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cắt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nhau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tại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điểm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O. </a:t>
            </a:r>
            <a:endParaRPr lang="en-US" altLang="en-US" sz="18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5606" name="Rectangle 2"/>
          <p:cNvSpPr>
            <a:spLocks noChangeArrowheads="1"/>
          </p:cNvSpPr>
          <p:nvPr/>
        </p:nvSpPr>
        <p:spPr bwMode="auto">
          <a:xfrm>
            <a:off x="2323520" y="1908760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5607" name="Rectangle 16"/>
          <p:cNvSpPr>
            <a:spLocks noChangeArrowheads="1"/>
          </p:cNvSpPr>
          <p:nvPr/>
        </p:nvSpPr>
        <p:spPr bwMode="auto">
          <a:xfrm>
            <a:off x="2297522" y="2748145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5608" name="Rectangle 17"/>
          <p:cNvSpPr>
            <a:spLocks noChangeArrowheads="1"/>
          </p:cNvSpPr>
          <p:nvPr/>
        </p:nvSpPr>
        <p:spPr bwMode="auto">
          <a:xfrm>
            <a:off x="8191151" y="4002966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5609" name="Rectangle 18"/>
          <p:cNvSpPr>
            <a:spLocks noChangeArrowheads="1"/>
          </p:cNvSpPr>
          <p:nvPr/>
        </p:nvSpPr>
        <p:spPr bwMode="auto">
          <a:xfrm>
            <a:off x="7423547" y="3613548"/>
            <a:ext cx="585788" cy="38695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/>
          <p:nvPr/>
        </p:nvGrpSpPr>
        <p:grpSpPr bwMode="auto">
          <a:xfrm>
            <a:off x="2400300" y="1200150"/>
            <a:ext cx="4857750" cy="2588871"/>
            <a:chOff x="1296" y="1728"/>
            <a:chExt cx="3984" cy="2117"/>
          </a:xfrm>
        </p:grpSpPr>
        <p:sp>
          <p:nvSpPr>
            <p:cNvPr id="26631" name="AutoShape 15"/>
            <p:cNvSpPr>
              <a:spLocks noChangeArrowheads="1"/>
            </p:cNvSpPr>
            <p:nvPr/>
          </p:nvSpPr>
          <p:spPr bwMode="auto">
            <a:xfrm>
              <a:off x="1680" y="1968"/>
              <a:ext cx="2976" cy="1536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6632" name="Line 16"/>
            <p:cNvSpPr>
              <a:spLocks noChangeShapeType="1"/>
            </p:cNvSpPr>
            <p:nvPr/>
          </p:nvSpPr>
          <p:spPr bwMode="auto">
            <a:xfrm>
              <a:off x="3168" y="196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6633" name="Line 17"/>
            <p:cNvSpPr>
              <a:spLocks noChangeShapeType="1"/>
            </p:cNvSpPr>
            <p:nvPr/>
          </p:nvSpPr>
          <p:spPr bwMode="auto">
            <a:xfrm>
              <a:off x="1728" y="273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6634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A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6635" name="Text Box 19"/>
            <p:cNvSpPr txBox="1">
              <a:spLocks noChangeArrowheads="1"/>
            </p:cNvSpPr>
            <p:nvPr/>
          </p:nvSpPr>
          <p:spPr bwMode="auto">
            <a:xfrm>
              <a:off x="3072" y="1728"/>
              <a:ext cx="528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B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6636" name="Text Box 20"/>
            <p:cNvSpPr txBox="1">
              <a:spLocks noChangeArrowheads="1"/>
            </p:cNvSpPr>
            <p:nvPr/>
          </p:nvSpPr>
          <p:spPr bwMode="auto">
            <a:xfrm>
              <a:off x="4800" y="2736"/>
              <a:ext cx="480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C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6637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D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6638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0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" name="Group 56"/>
          <p:cNvGrpSpPr/>
          <p:nvPr/>
        </p:nvGrpSpPr>
        <p:grpSpPr bwMode="auto">
          <a:xfrm rot="10800000" flipH="1">
            <a:off x="4520803" y="2228851"/>
            <a:ext cx="165497" cy="198835"/>
            <a:chOff x="1104" y="2256"/>
            <a:chExt cx="384" cy="336"/>
          </a:xfrm>
        </p:grpSpPr>
        <p:sp>
          <p:nvSpPr>
            <p:cNvPr id="26629" name="Line 54"/>
            <p:cNvSpPr>
              <a:spLocks noChangeShapeType="1"/>
            </p:cNvSpPr>
            <p:nvPr/>
          </p:nvSpPr>
          <p:spPr bwMode="auto">
            <a:xfrm>
              <a:off x="1104" y="2256"/>
              <a:ext cx="0" cy="3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6630" name="Line 55"/>
            <p:cNvSpPr>
              <a:spLocks noChangeShapeType="1"/>
            </p:cNvSpPr>
            <p:nvPr/>
          </p:nvSpPr>
          <p:spPr bwMode="auto">
            <a:xfrm>
              <a:off x="1104" y="2592"/>
              <a:ext cx="38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24607" name="AutoShape 31"/>
          <p:cNvSpPr>
            <a:spLocks noChangeArrowheads="1"/>
          </p:cNvSpPr>
          <p:nvPr/>
        </p:nvSpPr>
        <p:spPr bwMode="auto">
          <a:xfrm flipH="1">
            <a:off x="4057651" y="1565672"/>
            <a:ext cx="611981" cy="862013"/>
          </a:xfrm>
          <a:prstGeom prst="rtTriangle">
            <a:avLst/>
          </a:prstGeom>
          <a:noFill/>
          <a:ln w="57150">
            <a:solidFill>
              <a:srgbClr val="FF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Arial" panose="020B0604020202020204" pitchFamily="34" charset="0"/>
              <a:ea typeface="Gulim" panose="020B0600000101010101" pitchFamily="34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7" grpId="0" animBg="1"/>
      <p:bldP spid="2460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>
          <a:xfrm>
            <a:off x="1143000" y="971550"/>
            <a:ext cx="6844904" cy="4171950"/>
          </a:xfrm>
          <a:solidFill>
            <a:schemeClr val="bg1"/>
          </a:solidFill>
        </p:spPr>
        <p:txBody>
          <a:bodyPr/>
          <a:lstStyle/>
          <a:p>
            <a:pPr marL="386080" indent="-386080">
              <a:buFontTx/>
              <a:buAutoNum type="alphaLcPeriod"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ê ke để kiểm tra, ta có:</a:t>
            </a:r>
            <a:endParaRPr lang="en-US" altLang="en-US" sz="1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FontTx/>
              <a:buChar char="-"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chéo vuông 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góc với nhau.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FontTx/>
              <a:buChar char="-"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Hai đường chéo không vuông 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góc với nhau.     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Dùng thước có vạch chia xăng-ti-mét để kiểm tra, ta thấy:</a:t>
            </a:r>
            <a:endParaRPr lang="en-US" altLang="en-US" sz="1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Hai đường chéo cắt nhau tại trung điểm của mỗi đường.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650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chéo không cắt nhau tại trung điểm của mỗi đường</a:t>
            </a: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endParaRPr lang="en-US" altLang="en-US" sz="22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651" name="Group 3"/>
          <p:cNvGrpSpPr/>
          <p:nvPr/>
        </p:nvGrpSpPr>
        <p:grpSpPr bwMode="auto">
          <a:xfrm>
            <a:off x="5114925" y="1028700"/>
            <a:ext cx="2886075" cy="1787317"/>
            <a:chOff x="1296" y="1598"/>
            <a:chExt cx="3761" cy="2608"/>
          </a:xfrm>
        </p:grpSpPr>
        <p:sp>
          <p:nvSpPr>
            <p:cNvPr id="5" name="AutoShape 15"/>
            <p:cNvSpPr>
              <a:spLocks noChangeArrowheads="1"/>
            </p:cNvSpPr>
            <p:nvPr/>
          </p:nvSpPr>
          <p:spPr bwMode="auto">
            <a:xfrm>
              <a:off x="1679" y="1966"/>
              <a:ext cx="2977" cy="1538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vi-VN" sz="1350">
                <a:ln w="28575">
                  <a:solidFill>
                    <a:schemeClr val="tx1"/>
                  </a:solidFill>
                </a:ln>
                <a:latin typeface="Arial" panose="020B0604020202020204" pitchFamily="34" charset="0"/>
              </a:endParaRPr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>
              <a:off x="3169" y="1966"/>
              <a:ext cx="0" cy="15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/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1727" y="2736"/>
              <a:ext cx="292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/>
            </a:p>
          </p:txBody>
        </p:sp>
        <p:sp>
          <p:nvSpPr>
            <p:cNvPr id="27661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.VnTime" panose="020B7200000000000000" pitchFamily="34" charset="0"/>
                  <a:ea typeface="Gulim" panose="020B0600000101010101" pitchFamily="34" charset="-127"/>
                </a:rPr>
                <a:t>A</a:t>
              </a:r>
              <a:endParaRPr lang="en-US" altLang="en-US" sz="2100" b="1"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7662" name="Text Box 19"/>
            <p:cNvSpPr txBox="1">
              <a:spLocks noChangeArrowheads="1"/>
            </p:cNvSpPr>
            <p:nvPr/>
          </p:nvSpPr>
          <p:spPr bwMode="auto">
            <a:xfrm>
              <a:off x="2972" y="1598"/>
              <a:ext cx="528" cy="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.VnTime" panose="020B7200000000000000" pitchFamily="34" charset="0"/>
                  <a:ea typeface="Gulim" panose="020B0600000101010101" pitchFamily="34" charset="-127"/>
                </a:rPr>
                <a:t>B</a:t>
              </a:r>
              <a:endParaRPr lang="en-US" altLang="en-US" sz="1800" b="1"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7663" name="Text Box 20"/>
            <p:cNvSpPr txBox="1">
              <a:spLocks noChangeArrowheads="1"/>
            </p:cNvSpPr>
            <p:nvPr/>
          </p:nvSpPr>
          <p:spPr bwMode="auto">
            <a:xfrm>
              <a:off x="4577" y="2545"/>
              <a:ext cx="480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.VnTime" panose="020B7200000000000000" pitchFamily="34" charset="0"/>
                  <a:ea typeface="Gulim" panose="020B0600000101010101" pitchFamily="34" charset="-127"/>
                </a:rPr>
                <a:t>C</a:t>
              </a:r>
              <a:endParaRPr lang="en-US" altLang="en-US" sz="2100" b="1"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7664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.VnTime" panose="020B7200000000000000" pitchFamily="34" charset="0"/>
                  <a:ea typeface="Gulim" panose="020B0600000101010101" pitchFamily="34" charset="-127"/>
                </a:rPr>
                <a:t>D</a:t>
              </a:r>
              <a:endParaRPr lang="en-US" altLang="en-US" sz="2100" b="1"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7665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.VnTime" panose="020B7200000000000000" pitchFamily="34" charset="0"/>
                  <a:ea typeface="Gulim" panose="020B0600000101010101" pitchFamily="34" charset="-127"/>
                </a:rPr>
                <a:t>0</a:t>
              </a:r>
              <a:endParaRPr lang="en-US" altLang="en-US" sz="2100" b="1">
                <a:latin typeface=".VnTime" panose="020B7200000000000000" pitchFamily="34" charset="0"/>
                <a:ea typeface="Gulim" panose="020B0600000101010101" pitchFamily="34" charset="-127"/>
              </a:endParaRPr>
            </a:p>
          </p:txBody>
        </p:sp>
      </p:grpSp>
      <p:sp>
        <p:nvSpPr>
          <p:cNvPr id="27652" name="Oval 36"/>
          <p:cNvSpPr>
            <a:spLocks noGrp="1" noChangeArrowheads="1"/>
          </p:cNvSpPr>
          <p:nvPr>
            <p:ph type="title"/>
          </p:nvPr>
        </p:nvSpPr>
        <p:spPr>
          <a:xfrm>
            <a:off x="1143000" y="57151"/>
            <a:ext cx="742950" cy="479822"/>
          </a:xfrm>
          <a:prstGeom prst="ellipse">
            <a:avLst/>
          </a:prstGeom>
          <a:gradFill rotWithShape="1">
            <a:gsLst>
              <a:gs pos="0">
                <a:srgbClr val="00185E"/>
              </a:gs>
              <a:gs pos="50000">
                <a:srgbClr val="0033CC"/>
              </a:gs>
              <a:gs pos="100000">
                <a:srgbClr val="00185E"/>
              </a:gs>
            </a:gsLst>
            <a:lin ang="5400000" scaled="1"/>
          </a:gradFill>
          <a:ln>
            <a:solidFill>
              <a:srgbClr val="0000FF"/>
            </a:solidFill>
            <a:round/>
          </a:ln>
        </p:spPr>
        <p:txBody>
          <a:bodyPr wrap="none"/>
          <a:lstStyle/>
          <a:p>
            <a:r>
              <a:rPr lang="en-US" altLang="en-US" sz="1800">
                <a:solidFill>
                  <a:schemeClr val="bg1"/>
                </a:solidFill>
              </a:rPr>
              <a:t>2</a:t>
            </a:r>
            <a:endParaRPr lang="en-US" altLang="en-US" sz="1800">
              <a:solidFill>
                <a:schemeClr val="bg1"/>
              </a:solidFill>
            </a:endParaRPr>
          </a:p>
        </p:txBody>
      </p:sp>
      <p:sp>
        <p:nvSpPr>
          <p:cNvPr id="27653" name="Rectangle 14"/>
          <p:cNvSpPr>
            <a:spLocks noChangeArrowheads="1"/>
          </p:cNvSpPr>
          <p:nvPr/>
        </p:nvSpPr>
        <p:spPr bwMode="auto">
          <a:xfrm>
            <a:off x="1943100" y="114300"/>
            <a:ext cx="6057900" cy="8572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Đúng ghi Đ, sai ghi S:</a:t>
            </a:r>
            <a:endParaRPr lang="en-US" altLang="en-US" sz="1800" b="1">
              <a:solidFill>
                <a:srgbClr val="FF0000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Trong hình thoi ABCD, AC và BD là hai đường chéo của hình thoi, chúng cắt nhau tại điểm O. </a:t>
            </a:r>
            <a:endParaRPr lang="en-US" altLang="en-US" sz="1800" b="1"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7654" name="Rectangle 2"/>
          <p:cNvSpPr>
            <a:spLocks noChangeArrowheads="1"/>
          </p:cNvSpPr>
          <p:nvPr/>
        </p:nvSpPr>
        <p:spPr bwMode="auto">
          <a:xfrm>
            <a:off x="2569370" y="2334817"/>
            <a:ext cx="345281" cy="27741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>
                <a:latin typeface="Tahoma" panose="020B0604030504040204" pitchFamily="34" charset="0"/>
                <a:ea typeface="Gulim" panose="020B0600000101010101" pitchFamily="34" charset="-127"/>
              </a:rPr>
              <a:t> </a:t>
            </a:r>
            <a:r>
              <a:rPr lang="en-US" altLang="en-US" sz="1350" b="1">
                <a:solidFill>
                  <a:srgbClr val="FF0000"/>
                </a:solidFill>
                <a:latin typeface="Tahoma" panose="020B0604030504040204" pitchFamily="34" charset="0"/>
                <a:ea typeface="Gulim" panose="020B0600000101010101" pitchFamily="34" charset="-127"/>
              </a:rPr>
              <a:t>S</a:t>
            </a:r>
            <a:endParaRPr lang="en-US" altLang="en-US" sz="1200" b="1">
              <a:solidFill>
                <a:srgbClr val="FF0000"/>
              </a:solidFill>
              <a:latin typeface="Tahoma" panose="020B0604030504040204" pitchFamily="34" charset="0"/>
              <a:ea typeface="Gulim" panose="020B0600000101010101" pitchFamily="34" charset="-127"/>
            </a:endParaRPr>
          </a:p>
        </p:txBody>
      </p:sp>
      <p:sp>
        <p:nvSpPr>
          <p:cNvPr id="27655" name="Rectangle 2"/>
          <p:cNvSpPr>
            <a:spLocks noChangeArrowheads="1"/>
          </p:cNvSpPr>
          <p:nvPr/>
        </p:nvSpPr>
        <p:spPr bwMode="auto">
          <a:xfrm>
            <a:off x="6551056" y="3236173"/>
            <a:ext cx="400050" cy="285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>
                <a:latin typeface="Tahoma" panose="020B0604030504040204" pitchFamily="34" charset="0"/>
                <a:ea typeface="Gulim" panose="020B0600000101010101" pitchFamily="34" charset="-127"/>
              </a:rPr>
              <a:t>   </a:t>
            </a:r>
            <a:endParaRPr lang="en-US" altLang="en-US" sz="1350" b="1">
              <a:solidFill>
                <a:srgbClr val="FF0000"/>
              </a:solidFill>
              <a:latin typeface="Tahoma" panose="020B0604030504040204" pitchFamily="34" charset="0"/>
              <a:ea typeface="Gulim" panose="020B0600000101010101" pitchFamily="34" charset="-127"/>
            </a:endParaRPr>
          </a:p>
        </p:txBody>
      </p:sp>
      <p:sp>
        <p:nvSpPr>
          <p:cNvPr id="27656" name="Rectangle 2"/>
          <p:cNvSpPr>
            <a:spLocks noChangeArrowheads="1"/>
          </p:cNvSpPr>
          <p:nvPr/>
        </p:nvSpPr>
        <p:spPr bwMode="auto">
          <a:xfrm>
            <a:off x="6800156" y="3596336"/>
            <a:ext cx="378619" cy="285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>
                <a:latin typeface="Tahoma" panose="020B0604030504040204" pitchFamily="34" charset="0"/>
                <a:ea typeface="Gulim" panose="020B0600000101010101" pitchFamily="34" charset="-127"/>
              </a:rPr>
              <a:t>    </a:t>
            </a:r>
            <a:endParaRPr lang="en-US" altLang="en-US" sz="1200" b="1">
              <a:solidFill>
                <a:srgbClr val="FF0000"/>
              </a:solidFill>
              <a:latin typeface="Tahoma" panose="020B0604030504040204" pitchFamily="34" charset="0"/>
              <a:ea typeface="Gulim" panose="020B0600000101010101" pitchFamily="34" charset="-127"/>
            </a:endParaRPr>
          </a:p>
        </p:txBody>
      </p:sp>
      <p:sp>
        <p:nvSpPr>
          <p:cNvPr id="27657" name="Rectangle 2"/>
          <p:cNvSpPr>
            <a:spLocks noChangeArrowheads="1"/>
          </p:cNvSpPr>
          <p:nvPr/>
        </p:nvSpPr>
        <p:spPr bwMode="auto">
          <a:xfrm>
            <a:off x="2571750" y="1612107"/>
            <a:ext cx="457200" cy="38814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>
                <a:latin typeface="Tahoma" panose="020B0604030504040204" pitchFamily="34" charset="0"/>
                <a:ea typeface="Gulim" panose="020B0600000101010101" pitchFamily="34" charset="-127"/>
              </a:rPr>
              <a:t>   </a:t>
            </a:r>
            <a:r>
              <a:rPr lang="en-US" altLang="en-US" sz="1350" b="1">
                <a:solidFill>
                  <a:srgbClr val="FF0000"/>
                </a:solidFill>
                <a:latin typeface="Tahoma" panose="020B0604030504040204" pitchFamily="34" charset="0"/>
                <a:ea typeface="Gulim" panose="020B0600000101010101" pitchFamily="34" charset="-127"/>
              </a:rPr>
              <a:t>Đ</a:t>
            </a:r>
            <a:endParaRPr lang="en-US" altLang="en-US" sz="1200" b="1">
              <a:solidFill>
                <a:srgbClr val="FF0000"/>
              </a:solidFill>
              <a:latin typeface="Tahoma" panose="020B0604030504040204" pitchFamily="34" charset="0"/>
              <a:ea typeface="Gulim" panose="020B0600000101010101" pitchFamily="34" charset="-127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/>
          <p:nvPr/>
        </p:nvGrpSpPr>
        <p:grpSpPr bwMode="auto">
          <a:xfrm>
            <a:off x="2400300" y="1268016"/>
            <a:ext cx="4743450" cy="2528887"/>
            <a:chOff x="1296" y="1728"/>
            <a:chExt cx="3984" cy="2124"/>
          </a:xfrm>
        </p:grpSpPr>
        <p:sp>
          <p:nvSpPr>
            <p:cNvPr id="28690" name="AutoShape 15"/>
            <p:cNvSpPr>
              <a:spLocks noChangeArrowheads="1"/>
            </p:cNvSpPr>
            <p:nvPr/>
          </p:nvSpPr>
          <p:spPr bwMode="auto">
            <a:xfrm>
              <a:off x="1680" y="1968"/>
              <a:ext cx="2976" cy="1536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8691" name="Line 16"/>
            <p:cNvSpPr>
              <a:spLocks noChangeShapeType="1"/>
            </p:cNvSpPr>
            <p:nvPr/>
          </p:nvSpPr>
          <p:spPr bwMode="auto">
            <a:xfrm>
              <a:off x="3168" y="196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92" name="Line 17"/>
            <p:cNvSpPr>
              <a:spLocks noChangeShapeType="1"/>
            </p:cNvSpPr>
            <p:nvPr/>
          </p:nvSpPr>
          <p:spPr bwMode="auto">
            <a:xfrm>
              <a:off x="1728" y="273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93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A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8694" name="Text Box 19"/>
            <p:cNvSpPr txBox="1">
              <a:spLocks noChangeArrowheads="1"/>
            </p:cNvSpPr>
            <p:nvPr/>
          </p:nvSpPr>
          <p:spPr bwMode="auto">
            <a:xfrm>
              <a:off x="3072" y="1728"/>
              <a:ext cx="52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B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8695" name="Text Box 20"/>
            <p:cNvSpPr txBox="1">
              <a:spLocks noChangeArrowheads="1"/>
            </p:cNvSpPr>
            <p:nvPr/>
          </p:nvSpPr>
          <p:spPr bwMode="auto">
            <a:xfrm>
              <a:off x="4800" y="2736"/>
              <a:ext cx="48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C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8696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D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28697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latin typeface="Arial" panose="020B0604020202020204" pitchFamily="34" charset="0"/>
                  <a:ea typeface="Gulim" panose="020B0600000101010101" pitchFamily="34" charset="-127"/>
                </a:rPr>
                <a:t>0</a:t>
              </a:r>
              <a:endParaRPr lang="en-US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" name="Group 39"/>
          <p:cNvGrpSpPr/>
          <p:nvPr/>
        </p:nvGrpSpPr>
        <p:grpSpPr bwMode="auto">
          <a:xfrm>
            <a:off x="2857500" y="2458642"/>
            <a:ext cx="1771650" cy="322660"/>
            <a:chOff x="528" y="2054"/>
            <a:chExt cx="1440" cy="271"/>
          </a:xfrm>
        </p:grpSpPr>
        <p:sp>
          <p:nvSpPr>
            <p:cNvPr id="28688" name="Line 32"/>
            <p:cNvSpPr>
              <a:spLocks noChangeShapeType="1"/>
            </p:cNvSpPr>
            <p:nvPr/>
          </p:nvSpPr>
          <p:spPr bwMode="auto">
            <a:xfrm>
              <a:off x="528" y="2064"/>
              <a:ext cx="1440" cy="0"/>
            </a:xfrm>
            <a:prstGeom prst="line">
              <a:avLst/>
            </a:prstGeom>
            <a:noFill/>
            <a:ln w="57150">
              <a:solidFill>
                <a:srgbClr val="33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89" name="Text Box 38"/>
            <p:cNvSpPr txBox="1">
              <a:spLocks noChangeArrowheads="1"/>
            </p:cNvSpPr>
            <p:nvPr/>
          </p:nvSpPr>
          <p:spPr bwMode="auto">
            <a:xfrm>
              <a:off x="1008" y="2054"/>
              <a:ext cx="67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latin typeface="Arial" panose="020B0604020202020204" pitchFamily="34" charset="0"/>
                  <a:ea typeface="Gulim" panose="020B0600000101010101" pitchFamily="34" charset="-127"/>
                </a:rPr>
                <a:t>3cm</a:t>
              </a:r>
              <a:endParaRPr lang="en-US" altLang="en-US" sz="1500" b="1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4" name="Group 40"/>
          <p:cNvGrpSpPr/>
          <p:nvPr/>
        </p:nvGrpSpPr>
        <p:grpSpPr bwMode="auto">
          <a:xfrm>
            <a:off x="4629150" y="2459832"/>
            <a:ext cx="1771650" cy="322660"/>
            <a:chOff x="528" y="2054"/>
            <a:chExt cx="1440" cy="271"/>
          </a:xfrm>
        </p:grpSpPr>
        <p:sp>
          <p:nvSpPr>
            <p:cNvPr id="28686" name="Line 41"/>
            <p:cNvSpPr>
              <a:spLocks noChangeShapeType="1"/>
            </p:cNvSpPr>
            <p:nvPr/>
          </p:nvSpPr>
          <p:spPr bwMode="auto">
            <a:xfrm>
              <a:off x="528" y="2064"/>
              <a:ext cx="1440" cy="0"/>
            </a:xfrm>
            <a:prstGeom prst="line">
              <a:avLst/>
            </a:prstGeom>
            <a:noFill/>
            <a:ln w="57150">
              <a:solidFill>
                <a:srgbClr val="33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87" name="Text Box 42"/>
            <p:cNvSpPr txBox="1">
              <a:spLocks noChangeArrowheads="1"/>
            </p:cNvSpPr>
            <p:nvPr/>
          </p:nvSpPr>
          <p:spPr bwMode="auto">
            <a:xfrm>
              <a:off x="1008" y="2054"/>
              <a:ext cx="67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latin typeface="Arial" panose="020B0604020202020204" pitchFamily="34" charset="0"/>
                  <a:ea typeface="Gulim" panose="020B0600000101010101" pitchFamily="34" charset="-127"/>
                </a:rPr>
                <a:t>3cm</a:t>
              </a:r>
              <a:endParaRPr lang="en-US" altLang="en-US" sz="1500" b="1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5" name="Group 44"/>
          <p:cNvGrpSpPr/>
          <p:nvPr/>
        </p:nvGrpSpPr>
        <p:grpSpPr bwMode="auto">
          <a:xfrm>
            <a:off x="4114800" y="1553766"/>
            <a:ext cx="857250" cy="914400"/>
            <a:chOff x="960" y="624"/>
            <a:chExt cx="720" cy="768"/>
          </a:xfrm>
        </p:grpSpPr>
        <p:sp>
          <p:nvSpPr>
            <p:cNvPr id="28684" name="Line 35"/>
            <p:cNvSpPr>
              <a:spLocks noChangeShapeType="1"/>
            </p:cNvSpPr>
            <p:nvPr/>
          </p:nvSpPr>
          <p:spPr bwMode="auto">
            <a:xfrm>
              <a:off x="1392" y="624"/>
              <a:ext cx="0" cy="7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85" name="Text Box 43"/>
            <p:cNvSpPr txBox="1">
              <a:spLocks noChangeArrowheads="1"/>
            </p:cNvSpPr>
            <p:nvPr/>
          </p:nvSpPr>
          <p:spPr bwMode="auto">
            <a:xfrm>
              <a:off x="960" y="864"/>
              <a:ext cx="72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latin typeface="Arial" panose="020B0604020202020204" pitchFamily="34" charset="0"/>
                  <a:ea typeface="Gulim" panose="020B0600000101010101" pitchFamily="34" charset="-127"/>
                </a:rPr>
                <a:t>2cm</a:t>
              </a:r>
              <a:endParaRPr lang="en-US" altLang="en-US" sz="1500" b="1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6" name="Group 45"/>
          <p:cNvGrpSpPr/>
          <p:nvPr/>
        </p:nvGrpSpPr>
        <p:grpSpPr bwMode="auto">
          <a:xfrm>
            <a:off x="4114800" y="2470547"/>
            <a:ext cx="857250" cy="914400"/>
            <a:chOff x="960" y="624"/>
            <a:chExt cx="720" cy="768"/>
          </a:xfrm>
        </p:grpSpPr>
        <p:sp>
          <p:nvSpPr>
            <p:cNvPr id="28682" name="Line 46"/>
            <p:cNvSpPr>
              <a:spLocks noChangeShapeType="1"/>
            </p:cNvSpPr>
            <p:nvPr/>
          </p:nvSpPr>
          <p:spPr bwMode="auto">
            <a:xfrm>
              <a:off x="1392" y="624"/>
              <a:ext cx="0" cy="7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83" name="Text Box 47"/>
            <p:cNvSpPr txBox="1">
              <a:spLocks noChangeArrowheads="1"/>
            </p:cNvSpPr>
            <p:nvPr/>
          </p:nvSpPr>
          <p:spPr bwMode="auto">
            <a:xfrm>
              <a:off x="960" y="864"/>
              <a:ext cx="72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latin typeface="Arial" panose="020B0604020202020204" pitchFamily="34" charset="0"/>
                  <a:ea typeface="Gulim" panose="020B0600000101010101" pitchFamily="34" charset="-127"/>
                </a:rPr>
                <a:t>2cm</a:t>
              </a:r>
              <a:endParaRPr lang="en-US" altLang="en-US" sz="1500" b="1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28679" name="Group 56"/>
          <p:cNvGrpSpPr/>
          <p:nvPr/>
        </p:nvGrpSpPr>
        <p:grpSpPr bwMode="auto">
          <a:xfrm rot="10800000" flipH="1">
            <a:off x="4514850" y="2343150"/>
            <a:ext cx="114300" cy="114300"/>
            <a:chOff x="1104" y="2256"/>
            <a:chExt cx="384" cy="336"/>
          </a:xfrm>
        </p:grpSpPr>
        <p:sp>
          <p:nvSpPr>
            <p:cNvPr id="28680" name="Line 54"/>
            <p:cNvSpPr>
              <a:spLocks noChangeShapeType="1"/>
            </p:cNvSpPr>
            <p:nvPr/>
          </p:nvSpPr>
          <p:spPr bwMode="auto">
            <a:xfrm>
              <a:off x="1104" y="2256"/>
              <a:ext cx="0" cy="3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8681" name="Line 55"/>
            <p:cNvSpPr>
              <a:spLocks noChangeShapeType="1"/>
            </p:cNvSpPr>
            <p:nvPr/>
          </p:nvSpPr>
          <p:spPr bwMode="auto">
            <a:xfrm>
              <a:off x="1104" y="2592"/>
              <a:ext cx="38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4294967295"/>
          </p:nvPr>
        </p:nvSpPr>
        <p:spPr>
          <a:xfrm>
            <a:off x="685240" y="914401"/>
            <a:ext cx="8153400" cy="4171950"/>
          </a:xfrm>
          <a:solidFill>
            <a:schemeClr val="bg1"/>
          </a:solidFill>
        </p:spPr>
        <p:txBody>
          <a:bodyPr/>
          <a:lstStyle/>
          <a:p>
            <a:pPr marL="386080" indent="-386080">
              <a:buFontTx/>
              <a:buAutoNum type="alphaLcPeriod"/>
            </a:pP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Dùng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ê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ke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để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kiểm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tra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, ta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có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:</a:t>
            </a:r>
            <a:endParaRPr lang="en-US" altLang="en-US" sz="2250" b="1" dirty="0">
              <a:solidFill>
                <a:srgbClr val="0000FF"/>
              </a:solidFill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vuông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góc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với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không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vuông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góc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với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     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b.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Dùng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thước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có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vạch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chia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xăng-ti-mét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để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kiểm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tra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, ta </a:t>
            </a:r>
            <a:r>
              <a:rPr lang="en-US" altLang="en-US" sz="2250" b="1" dirty="0" err="1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thấy</a:t>
            </a:r>
            <a:r>
              <a:rPr lang="en-US" altLang="en-US" sz="2250" b="1" dirty="0">
                <a:solidFill>
                  <a:srgbClr val="0000FF"/>
                </a:solidFill>
                <a:latin typeface="UTM-Aov"/>
                <a:cs typeface="Times New Roman" panose="02020603050405020304" pitchFamily="18" charset="0"/>
              </a:rPr>
              <a:t>:</a:t>
            </a:r>
            <a:endParaRPr lang="en-US" altLang="en-US" sz="2250" b="1" dirty="0">
              <a:solidFill>
                <a:srgbClr val="0000FF"/>
              </a:solidFill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cắt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tại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trung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điểm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của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mỗi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- Hai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chéo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không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cắt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tại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trung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điểm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của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mỗi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latin typeface="UTM-Aov"/>
                <a:cs typeface="Times New Roman" panose="02020603050405020304" pitchFamily="18" charset="0"/>
              </a:rPr>
              <a:t>đường</a:t>
            </a:r>
            <a:r>
              <a:rPr lang="en-US" altLang="en-US" sz="2100" dirty="0">
                <a:latin typeface="UTM-Aov"/>
                <a:cs typeface="Times New Roman" panose="02020603050405020304" pitchFamily="18" charset="0"/>
              </a:rPr>
              <a:t>.</a:t>
            </a:r>
            <a:endParaRPr lang="en-US" altLang="en-US" sz="2100" dirty="0">
              <a:latin typeface="UTM-Aov"/>
              <a:cs typeface="Times New Roman" panose="02020603050405020304" pitchFamily="18" charset="0"/>
            </a:endParaRPr>
          </a:p>
          <a:p>
            <a:pPr marL="386080" indent="-386080">
              <a:buNone/>
            </a:pPr>
            <a:endParaRPr lang="en-US" altLang="en-US" sz="2250" dirty="0">
              <a:latin typeface="UTM-Aov"/>
              <a:cs typeface="Times New Roman" panose="02020603050405020304" pitchFamily="18" charset="0"/>
            </a:endParaRPr>
          </a:p>
        </p:txBody>
      </p:sp>
      <p:grpSp>
        <p:nvGrpSpPr>
          <p:cNvPr id="29699" name="Group 3"/>
          <p:cNvGrpSpPr/>
          <p:nvPr/>
        </p:nvGrpSpPr>
        <p:grpSpPr bwMode="auto">
          <a:xfrm>
            <a:off x="5114925" y="914401"/>
            <a:ext cx="2886075" cy="2106398"/>
            <a:chOff x="1296" y="1598"/>
            <a:chExt cx="3761" cy="2494"/>
          </a:xfrm>
        </p:grpSpPr>
        <p:sp>
          <p:nvSpPr>
            <p:cNvPr id="5" name="AutoShape 15"/>
            <p:cNvSpPr>
              <a:spLocks noChangeArrowheads="1"/>
            </p:cNvSpPr>
            <p:nvPr/>
          </p:nvSpPr>
          <p:spPr bwMode="auto">
            <a:xfrm>
              <a:off x="1679" y="1967"/>
              <a:ext cx="2977" cy="1537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vi-VN" sz="1350">
                <a:ln w="28575">
                  <a:solidFill>
                    <a:schemeClr val="tx1"/>
                  </a:solidFill>
                </a:ln>
                <a:latin typeface="UTM-Aov"/>
              </a:endParaRPr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>
              <a:off x="3169" y="1967"/>
              <a:ext cx="0" cy="153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>
                <a:latin typeface="UTM-Aov"/>
              </a:endParaRPr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1727" y="2736"/>
              <a:ext cx="292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anose="020B7200000000000000" pitchFamily="34" charset="0"/>
                  <a:ea typeface="+mn-ea"/>
                  <a:cs typeface="+mn-cs"/>
                </a:defRPr>
              </a:lvl9pPr>
            </a:lstStyle>
            <a:p>
              <a:pPr eaLnBrk="1" hangingPunct="1">
                <a:defRPr/>
              </a:pPr>
              <a:endParaRPr lang="en-US" sz="1350">
                <a:latin typeface="UTM-Aov"/>
              </a:endParaRPr>
            </a:p>
          </p:txBody>
        </p:sp>
        <p:sp>
          <p:nvSpPr>
            <p:cNvPr id="29711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A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9712" name="Text Box 19"/>
            <p:cNvSpPr txBox="1">
              <a:spLocks noChangeArrowheads="1"/>
            </p:cNvSpPr>
            <p:nvPr/>
          </p:nvSpPr>
          <p:spPr bwMode="auto">
            <a:xfrm>
              <a:off x="2972" y="1598"/>
              <a:ext cx="528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UTM-Aov"/>
                  <a:ea typeface="Gulim" panose="020B0600000101010101" pitchFamily="34" charset="-127"/>
                </a:rPr>
                <a:t>B</a:t>
              </a:r>
              <a:endParaRPr lang="en-US" altLang="en-US" sz="18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9713" name="Text Box 20"/>
            <p:cNvSpPr txBox="1">
              <a:spLocks noChangeArrowheads="1"/>
            </p:cNvSpPr>
            <p:nvPr/>
          </p:nvSpPr>
          <p:spPr bwMode="auto">
            <a:xfrm>
              <a:off x="4577" y="2545"/>
              <a:ext cx="48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C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9714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D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29715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100" b="1">
                  <a:latin typeface="UTM-Aov"/>
                  <a:ea typeface="Gulim" panose="020B0600000101010101" pitchFamily="34" charset="-127"/>
                </a:rPr>
                <a:t>0</a:t>
              </a:r>
              <a:endParaRPr lang="en-US" altLang="en-US" sz="2100" b="1">
                <a:latin typeface="UTM-Aov"/>
                <a:ea typeface="Gulim" panose="020B0600000101010101" pitchFamily="34" charset="-127"/>
              </a:endParaRPr>
            </a:p>
          </p:txBody>
        </p:sp>
      </p:grpSp>
      <p:sp>
        <p:nvSpPr>
          <p:cNvPr id="29700" name="Oval 36"/>
          <p:cNvSpPr>
            <a:spLocks noGrp="1" noChangeArrowheads="1"/>
          </p:cNvSpPr>
          <p:nvPr>
            <p:ph type="title"/>
          </p:nvPr>
        </p:nvSpPr>
        <p:spPr>
          <a:xfrm>
            <a:off x="1143000" y="57151"/>
            <a:ext cx="742950" cy="479822"/>
          </a:xfrm>
          <a:prstGeom prst="ellipse">
            <a:avLst/>
          </a:prstGeom>
          <a:gradFill rotWithShape="1">
            <a:gsLst>
              <a:gs pos="0">
                <a:srgbClr val="00185E"/>
              </a:gs>
              <a:gs pos="50000">
                <a:srgbClr val="0033CC"/>
              </a:gs>
              <a:gs pos="100000">
                <a:srgbClr val="00185E"/>
              </a:gs>
            </a:gsLst>
            <a:lin ang="5400000" scaled="1"/>
          </a:gradFill>
          <a:ln>
            <a:solidFill>
              <a:srgbClr val="0000FF"/>
            </a:solidFill>
            <a:round/>
          </a:ln>
        </p:spPr>
        <p:txBody>
          <a:bodyPr wrap="none"/>
          <a:lstStyle/>
          <a:p>
            <a:pPr lvl="1"/>
            <a:r>
              <a:rPr lang="en-US" altLang="en-US" sz="100" dirty="0">
                <a:solidFill>
                  <a:schemeClr val="bg1"/>
                </a:solidFill>
                <a:latin typeface="UTM-Aov"/>
              </a:rPr>
              <a:t>2</a:t>
            </a:r>
            <a:endParaRPr lang="en-US" altLang="en-US" sz="100" dirty="0">
              <a:solidFill>
                <a:schemeClr val="bg1"/>
              </a:solidFill>
              <a:latin typeface="UTM-Aov"/>
            </a:endParaRPr>
          </a:p>
        </p:txBody>
      </p:sp>
      <p:sp>
        <p:nvSpPr>
          <p:cNvPr id="29701" name="Rectangle 14"/>
          <p:cNvSpPr>
            <a:spLocks noChangeArrowheads="1"/>
          </p:cNvSpPr>
          <p:nvPr/>
        </p:nvSpPr>
        <p:spPr bwMode="auto">
          <a:xfrm>
            <a:off x="1943100" y="114300"/>
            <a:ext cx="6057900" cy="8572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Đúng ghi Đ, sai ghi S:</a:t>
            </a:r>
            <a:endParaRPr lang="en-US" altLang="en-US" sz="1800" b="1">
              <a:solidFill>
                <a:srgbClr val="FF00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Trong hình thoi ABCD, AC và BD là hai đường chéo của hình thoi, chúng cắt nhau tại điểm O. </a:t>
            </a:r>
            <a:endParaRPr lang="en-US" altLang="en-US" sz="1800" b="1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9702" name="Rectangle 2"/>
          <p:cNvSpPr>
            <a:spLocks noChangeArrowheads="1"/>
          </p:cNvSpPr>
          <p:nvPr/>
        </p:nvSpPr>
        <p:spPr bwMode="auto">
          <a:xfrm>
            <a:off x="3014662" y="1714500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03" name="Rectangle 16"/>
          <p:cNvSpPr>
            <a:spLocks noChangeArrowheads="1"/>
          </p:cNvSpPr>
          <p:nvPr/>
        </p:nvSpPr>
        <p:spPr bwMode="auto">
          <a:xfrm>
            <a:off x="3014662" y="2571750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04" name="Rectangle 2"/>
          <p:cNvSpPr>
            <a:spLocks noChangeArrowheads="1"/>
          </p:cNvSpPr>
          <p:nvPr/>
        </p:nvSpPr>
        <p:spPr bwMode="auto">
          <a:xfrm>
            <a:off x="3014662" y="1718073"/>
            <a:ext cx="585788" cy="38695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UTM-Aov"/>
                <a:ea typeface="Gulim" panose="020B0600000101010101" pitchFamily="34" charset="-127"/>
              </a:rPr>
              <a:t>  Đ</a:t>
            </a:r>
            <a:endParaRPr lang="en-US" altLang="en-US" sz="2400" b="1">
              <a:solidFill>
                <a:srgbClr val="FF0000"/>
              </a:solidFill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9705" name="Rectangle 2"/>
          <p:cNvSpPr>
            <a:spLocks noChangeArrowheads="1"/>
          </p:cNvSpPr>
          <p:nvPr/>
        </p:nvSpPr>
        <p:spPr bwMode="auto">
          <a:xfrm>
            <a:off x="3014662" y="2571750"/>
            <a:ext cx="585788" cy="386954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    </a:t>
            </a:r>
            <a:r>
              <a:rPr lang="en-US" altLang="en-US" sz="2400" b="1">
                <a:solidFill>
                  <a:srgbClr val="FF0000"/>
                </a:solidFill>
                <a:latin typeface="UTM-Aov"/>
                <a:ea typeface="Gulim" panose="020B0600000101010101" pitchFamily="34" charset="-127"/>
              </a:rPr>
              <a:t>S</a:t>
            </a:r>
            <a:endParaRPr lang="en-US" altLang="en-US" sz="2400" b="1">
              <a:solidFill>
                <a:srgbClr val="FF0000"/>
              </a:solidFill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7778948" y="3790950"/>
            <a:ext cx="745367" cy="38695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 dirty="0">
                <a:latin typeface="UTM-Aov"/>
                <a:ea typeface="Gulim" panose="020B0600000101010101" pitchFamily="34" charset="-127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</a:rPr>
              <a:t>Đ</a:t>
            </a:r>
            <a:endParaRPr lang="en-US" altLang="en-US" sz="2400" b="1" dirty="0">
              <a:solidFill>
                <a:srgbClr val="FF0000"/>
              </a:solidFill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8524315" y="4324350"/>
            <a:ext cx="628650" cy="38695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50" dirty="0">
                <a:latin typeface="UTM-Aov"/>
                <a:ea typeface="Gulim" panose="020B0600000101010101" pitchFamily="34" charset="-127"/>
              </a:rPr>
              <a:t>    </a:t>
            </a:r>
            <a:r>
              <a:rPr lang="en-US" altLang="en-US" sz="2400" b="1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</a:rPr>
              <a:t>S</a:t>
            </a:r>
            <a:endParaRPr lang="en-US" altLang="en-US" sz="2400" b="1" dirty="0">
              <a:solidFill>
                <a:srgbClr val="FF0000"/>
              </a:solidFill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5"/>
          <p:cNvGrpSpPr/>
          <p:nvPr/>
        </p:nvGrpSpPr>
        <p:grpSpPr bwMode="auto">
          <a:xfrm>
            <a:off x="2400300" y="171451"/>
            <a:ext cx="4743450" cy="2528888"/>
            <a:chOff x="1296" y="1728"/>
            <a:chExt cx="3984" cy="2124"/>
          </a:xfrm>
        </p:grpSpPr>
        <p:sp>
          <p:nvSpPr>
            <p:cNvPr id="30741" name="AutoShape 15"/>
            <p:cNvSpPr>
              <a:spLocks noChangeArrowheads="1"/>
            </p:cNvSpPr>
            <p:nvPr/>
          </p:nvSpPr>
          <p:spPr bwMode="auto">
            <a:xfrm>
              <a:off x="1680" y="1968"/>
              <a:ext cx="2976" cy="1536"/>
            </a:xfrm>
            <a:prstGeom prst="flowChartDecision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350"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30742" name="Line 16"/>
            <p:cNvSpPr>
              <a:spLocks noChangeShapeType="1"/>
            </p:cNvSpPr>
            <p:nvPr/>
          </p:nvSpPr>
          <p:spPr bwMode="auto">
            <a:xfrm>
              <a:off x="3168" y="196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43" name="Line 17"/>
            <p:cNvSpPr>
              <a:spLocks noChangeShapeType="1"/>
            </p:cNvSpPr>
            <p:nvPr/>
          </p:nvSpPr>
          <p:spPr bwMode="auto">
            <a:xfrm>
              <a:off x="1728" y="273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44" name="Text Box 18"/>
            <p:cNvSpPr txBox="1">
              <a:spLocks noChangeArrowheads="1"/>
            </p:cNvSpPr>
            <p:nvPr/>
          </p:nvSpPr>
          <p:spPr bwMode="auto">
            <a:xfrm>
              <a:off x="1296" y="2640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A</a:t>
              </a:r>
              <a:endParaRPr lang="en-US" altLang="en-US" sz="1350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30745" name="Text Box 19"/>
            <p:cNvSpPr txBox="1">
              <a:spLocks noChangeArrowheads="1"/>
            </p:cNvSpPr>
            <p:nvPr/>
          </p:nvSpPr>
          <p:spPr bwMode="auto">
            <a:xfrm>
              <a:off x="3072" y="1728"/>
              <a:ext cx="52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B</a:t>
              </a:r>
              <a:endParaRPr lang="en-US" altLang="en-US" sz="1350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30746" name="Text Box 20"/>
            <p:cNvSpPr txBox="1">
              <a:spLocks noChangeArrowheads="1"/>
            </p:cNvSpPr>
            <p:nvPr/>
          </p:nvSpPr>
          <p:spPr bwMode="auto">
            <a:xfrm>
              <a:off x="4800" y="2736"/>
              <a:ext cx="48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C</a:t>
              </a:r>
              <a:endParaRPr lang="en-US" altLang="en-US" sz="1350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30747" name="Text Box 22"/>
            <p:cNvSpPr txBox="1">
              <a:spLocks noChangeArrowheads="1"/>
            </p:cNvSpPr>
            <p:nvPr/>
          </p:nvSpPr>
          <p:spPr bwMode="auto">
            <a:xfrm>
              <a:off x="3072" y="3600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D</a:t>
              </a:r>
              <a:endParaRPr lang="en-US" altLang="en-US" sz="1350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30748" name="Text Box 24"/>
            <p:cNvSpPr txBox="1">
              <a:spLocks noChangeArrowheads="1"/>
            </p:cNvSpPr>
            <p:nvPr/>
          </p:nvSpPr>
          <p:spPr bwMode="auto">
            <a:xfrm>
              <a:off x="3216" y="2784"/>
              <a:ext cx="28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350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0</a:t>
              </a:r>
              <a:endParaRPr lang="en-US" altLang="en-US" sz="1350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0723" name="Group 39"/>
          <p:cNvGrpSpPr/>
          <p:nvPr/>
        </p:nvGrpSpPr>
        <p:grpSpPr bwMode="auto">
          <a:xfrm>
            <a:off x="2857500" y="1362076"/>
            <a:ext cx="1771650" cy="322660"/>
            <a:chOff x="528" y="2054"/>
            <a:chExt cx="1440" cy="271"/>
          </a:xfrm>
        </p:grpSpPr>
        <p:sp>
          <p:nvSpPr>
            <p:cNvPr id="30739" name="Line 32"/>
            <p:cNvSpPr>
              <a:spLocks noChangeShapeType="1"/>
            </p:cNvSpPr>
            <p:nvPr/>
          </p:nvSpPr>
          <p:spPr bwMode="auto">
            <a:xfrm>
              <a:off x="528" y="2064"/>
              <a:ext cx="1440" cy="0"/>
            </a:xfrm>
            <a:prstGeom prst="line">
              <a:avLst/>
            </a:prstGeom>
            <a:noFill/>
            <a:ln w="57150">
              <a:solidFill>
                <a:srgbClr val="33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40" name="Text Box 38"/>
            <p:cNvSpPr txBox="1">
              <a:spLocks noChangeArrowheads="1"/>
            </p:cNvSpPr>
            <p:nvPr/>
          </p:nvSpPr>
          <p:spPr bwMode="auto">
            <a:xfrm>
              <a:off x="1008" y="2054"/>
              <a:ext cx="67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3cm</a:t>
              </a:r>
              <a:endParaRPr lang="en-US" altLang="en-US" sz="1500" b="1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0724" name="Group 40"/>
          <p:cNvGrpSpPr/>
          <p:nvPr/>
        </p:nvGrpSpPr>
        <p:grpSpPr bwMode="auto">
          <a:xfrm>
            <a:off x="4629150" y="1363267"/>
            <a:ext cx="1771650" cy="322660"/>
            <a:chOff x="528" y="2054"/>
            <a:chExt cx="1440" cy="271"/>
          </a:xfrm>
        </p:grpSpPr>
        <p:sp>
          <p:nvSpPr>
            <p:cNvPr id="30737" name="Line 41"/>
            <p:cNvSpPr>
              <a:spLocks noChangeShapeType="1"/>
            </p:cNvSpPr>
            <p:nvPr/>
          </p:nvSpPr>
          <p:spPr bwMode="auto">
            <a:xfrm>
              <a:off x="528" y="2064"/>
              <a:ext cx="1440" cy="0"/>
            </a:xfrm>
            <a:prstGeom prst="line">
              <a:avLst/>
            </a:prstGeom>
            <a:noFill/>
            <a:ln w="57150">
              <a:solidFill>
                <a:srgbClr val="33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38" name="Text Box 42"/>
            <p:cNvSpPr txBox="1">
              <a:spLocks noChangeArrowheads="1"/>
            </p:cNvSpPr>
            <p:nvPr/>
          </p:nvSpPr>
          <p:spPr bwMode="auto">
            <a:xfrm>
              <a:off x="1008" y="2054"/>
              <a:ext cx="67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3cm</a:t>
              </a:r>
              <a:endParaRPr lang="en-US" altLang="en-US" sz="1500" b="1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0725" name="Group 44"/>
          <p:cNvGrpSpPr/>
          <p:nvPr/>
        </p:nvGrpSpPr>
        <p:grpSpPr bwMode="auto">
          <a:xfrm>
            <a:off x="4114800" y="457200"/>
            <a:ext cx="857250" cy="914400"/>
            <a:chOff x="960" y="624"/>
            <a:chExt cx="720" cy="768"/>
          </a:xfrm>
        </p:grpSpPr>
        <p:sp>
          <p:nvSpPr>
            <p:cNvPr id="30735" name="Line 35"/>
            <p:cNvSpPr>
              <a:spLocks noChangeShapeType="1"/>
            </p:cNvSpPr>
            <p:nvPr/>
          </p:nvSpPr>
          <p:spPr bwMode="auto">
            <a:xfrm>
              <a:off x="1392" y="624"/>
              <a:ext cx="0" cy="7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36" name="Text Box 43"/>
            <p:cNvSpPr txBox="1">
              <a:spLocks noChangeArrowheads="1"/>
            </p:cNvSpPr>
            <p:nvPr/>
          </p:nvSpPr>
          <p:spPr bwMode="auto">
            <a:xfrm>
              <a:off x="960" y="864"/>
              <a:ext cx="72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2cm</a:t>
              </a:r>
              <a:endParaRPr lang="en-US" altLang="en-US" sz="1500" b="1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0726" name="Group 45"/>
          <p:cNvGrpSpPr/>
          <p:nvPr/>
        </p:nvGrpSpPr>
        <p:grpSpPr bwMode="auto">
          <a:xfrm>
            <a:off x="4114800" y="1373981"/>
            <a:ext cx="857250" cy="914400"/>
            <a:chOff x="960" y="624"/>
            <a:chExt cx="720" cy="768"/>
          </a:xfrm>
        </p:grpSpPr>
        <p:sp>
          <p:nvSpPr>
            <p:cNvPr id="30733" name="Line 46"/>
            <p:cNvSpPr>
              <a:spLocks noChangeShapeType="1"/>
            </p:cNvSpPr>
            <p:nvPr/>
          </p:nvSpPr>
          <p:spPr bwMode="auto">
            <a:xfrm>
              <a:off x="1392" y="624"/>
              <a:ext cx="0" cy="7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34" name="Text Box 47"/>
            <p:cNvSpPr txBox="1">
              <a:spLocks noChangeArrowheads="1"/>
            </p:cNvSpPr>
            <p:nvPr/>
          </p:nvSpPr>
          <p:spPr bwMode="auto">
            <a:xfrm>
              <a:off x="960" y="864"/>
              <a:ext cx="72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500" b="1">
                  <a:solidFill>
                    <a:srgbClr val="FF0000"/>
                  </a:solidFill>
                  <a:latin typeface="Arial" panose="020B0604020202020204" pitchFamily="34" charset="0"/>
                  <a:ea typeface="Gulim" panose="020B0600000101010101" pitchFamily="34" charset="-127"/>
                </a:rPr>
                <a:t>2cm</a:t>
              </a:r>
              <a:endParaRPr lang="en-US" altLang="en-US" sz="1500" b="1">
                <a:solidFill>
                  <a:srgbClr val="FF0000"/>
                </a:solidFill>
                <a:latin typeface="Arial" panose="020B0604020202020204" pitchFamily="34" charset="0"/>
                <a:ea typeface="Gulim" panose="020B0600000101010101" pitchFamily="34" charset="-127"/>
              </a:endParaRPr>
            </a:p>
          </p:txBody>
        </p:sp>
      </p:grpSp>
      <p:grpSp>
        <p:nvGrpSpPr>
          <p:cNvPr id="30727" name="Group 56"/>
          <p:cNvGrpSpPr/>
          <p:nvPr/>
        </p:nvGrpSpPr>
        <p:grpSpPr bwMode="auto">
          <a:xfrm rot="10800000">
            <a:off x="4629150" y="1229916"/>
            <a:ext cx="114300" cy="114300"/>
            <a:chOff x="1104" y="2256"/>
            <a:chExt cx="384" cy="336"/>
          </a:xfrm>
        </p:grpSpPr>
        <p:sp>
          <p:nvSpPr>
            <p:cNvPr id="30731" name="Line 54"/>
            <p:cNvSpPr>
              <a:spLocks noChangeShapeType="1"/>
            </p:cNvSpPr>
            <p:nvPr/>
          </p:nvSpPr>
          <p:spPr bwMode="auto">
            <a:xfrm>
              <a:off x="1104" y="2256"/>
              <a:ext cx="0" cy="33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0732" name="Line 55"/>
            <p:cNvSpPr>
              <a:spLocks noChangeShapeType="1"/>
            </p:cNvSpPr>
            <p:nvPr/>
          </p:nvSpPr>
          <p:spPr bwMode="auto">
            <a:xfrm>
              <a:off x="1104" y="2592"/>
              <a:ext cx="38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30728" name="AutoShape 31"/>
          <p:cNvSpPr>
            <a:spLocks noChangeArrowheads="1"/>
          </p:cNvSpPr>
          <p:nvPr/>
        </p:nvSpPr>
        <p:spPr bwMode="auto">
          <a:xfrm>
            <a:off x="4629150" y="715566"/>
            <a:ext cx="514350" cy="628650"/>
          </a:xfrm>
          <a:prstGeom prst="rtTriangle">
            <a:avLst/>
          </a:prstGeom>
          <a:noFill/>
          <a:ln w="76200">
            <a:solidFill>
              <a:srgbClr val="FFFF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solidFill>
                <a:srgbClr val="0000FF"/>
              </a:solidFill>
              <a:latin typeface="Arial" panose="020B0604020202020204" pitchFamily="34" charset="0"/>
              <a:ea typeface="Gulim" panose="020B0600000101010101" pitchFamily="34" charset="-127"/>
            </a:endParaRPr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1143000" y="2833614"/>
            <a:ext cx="6648450" cy="1615827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300" b="1" dirty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*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Nhận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xét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: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hai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đường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chéo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vuông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góc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với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nhau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và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cắt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nhau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tại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trung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điểm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của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mỗi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đường</a:t>
            </a:r>
            <a:r>
              <a:rPr lang="en-US" altLang="en-US" sz="33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.</a:t>
            </a:r>
            <a:endParaRPr lang="en-US" altLang="en-US" sz="33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1314450" y="2857501"/>
            <a:ext cx="6858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- Qua bài tập 2, em có nhận xét gì về hai đường chéo của hình thoi?</a:t>
            </a:r>
            <a:endParaRPr lang="en-US" altLang="en-US" sz="3000" b="1">
              <a:solidFill>
                <a:srgbClr val="0000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3" grpId="0"/>
      <p:bldP spid="24615" grpId="0"/>
      <p:bldP spid="2461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009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4950" b="1" u="sng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Kết luận</a:t>
            </a:r>
            <a:r>
              <a:rPr lang="en-US" sz="4950" dirty="0">
                <a:solidFill>
                  <a:srgbClr val="FF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: </a:t>
            </a:r>
            <a:endParaRPr lang="en-US" sz="4950" dirty="0">
              <a:solidFill>
                <a:srgbClr val="FF00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4050" b="1" dirty="0">
                <a:solidFill>
                  <a:srgbClr val="0000CC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 thoi có:</a:t>
            </a:r>
            <a:endParaRPr lang="en-US" sz="4050" b="1" dirty="0">
              <a:solidFill>
                <a:srgbClr val="0000CC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4050" b="1" i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- Hai cặp cạnh đối diện song song và bốn cạnh bằng nhau.</a:t>
            </a:r>
            <a:endParaRPr lang="en-US" sz="4050" b="1" i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marL="514350" indent="-514350">
              <a:buFont typeface="Arial" panose="020B0604020202020204" pitchFamily="34" charset="0"/>
              <a:buChar char="•"/>
              <a:defRPr/>
            </a:pPr>
            <a:endParaRPr lang="en-US" sz="2700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405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- </a:t>
            </a:r>
            <a:r>
              <a:rPr lang="en-US" sz="4050" b="1" i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Hai đường chéo vuông góc với nhau và cắt nhau tại trung điểm của mỗi đường. </a:t>
            </a:r>
            <a:endParaRPr lang="en-US" sz="4050" b="1" i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5765007" y="1771650"/>
            <a:ext cx="2121694" cy="1428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1478757" y="3600450"/>
            <a:ext cx="1493044" cy="1485900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60776" name="AutoShape 8"/>
          <p:cNvSpPr>
            <a:spLocks noChangeArrowheads="1"/>
          </p:cNvSpPr>
          <p:nvPr/>
        </p:nvSpPr>
        <p:spPr bwMode="auto">
          <a:xfrm>
            <a:off x="3364707" y="3886200"/>
            <a:ext cx="2578894" cy="1200150"/>
          </a:xfrm>
          <a:prstGeom prst="flowChartInputOutput">
            <a:avLst/>
          </a:prstGeom>
          <a:solidFill>
            <a:srgbClr val="CC66FF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60777" name="AutoShape 9"/>
          <p:cNvSpPr>
            <a:spLocks noChangeArrowheads="1"/>
          </p:cNvSpPr>
          <p:nvPr/>
        </p:nvSpPr>
        <p:spPr bwMode="auto">
          <a:xfrm>
            <a:off x="1314450" y="1771650"/>
            <a:ext cx="2114550" cy="1600200"/>
          </a:xfrm>
          <a:prstGeom prst="flowChartExtract">
            <a:avLst/>
          </a:prstGeom>
          <a:solidFill>
            <a:srgbClr val="66FF33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60778" name="AutoShape 10"/>
          <p:cNvSpPr>
            <a:spLocks noChangeArrowheads="1"/>
          </p:cNvSpPr>
          <p:nvPr/>
        </p:nvSpPr>
        <p:spPr bwMode="auto">
          <a:xfrm rot="16130131" flipH="1">
            <a:off x="3823097" y="1593056"/>
            <a:ext cx="1428750" cy="1781175"/>
          </a:xfrm>
          <a:prstGeom prst="flowChartManualInput">
            <a:avLst/>
          </a:prstGeom>
          <a:solidFill>
            <a:srgbClr val="009900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1803750" y="2639794"/>
            <a:ext cx="160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tam </a:t>
            </a:r>
            <a:r>
              <a:rPr lang="en-US" altLang="en-US" sz="1800" b="1" dirty="0" err="1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endParaRPr lang="en-US" altLang="en-US" sz="1800" b="1" dirty="0">
              <a:solidFill>
                <a:srgbClr val="9900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4090410" y="2248584"/>
            <a:ext cx="1428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tứ</a:t>
            </a:r>
            <a:r>
              <a:rPr lang="en-US" altLang="en-US" sz="1800" b="1" dirty="0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endParaRPr lang="en-US" altLang="en-US" sz="1800" b="1" dirty="0">
              <a:solidFill>
                <a:srgbClr val="FFFF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5130" name="Text Box 13"/>
          <p:cNvSpPr txBox="1">
            <a:spLocks noChangeArrowheads="1"/>
          </p:cNvSpPr>
          <p:nvPr/>
        </p:nvSpPr>
        <p:spPr bwMode="auto">
          <a:xfrm>
            <a:off x="5900254" y="2298977"/>
            <a:ext cx="2000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chữ</a:t>
            </a:r>
            <a:r>
              <a:rPr lang="en-US" altLang="en-US" sz="18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nhật</a:t>
            </a:r>
            <a:endParaRPr lang="en-US" altLang="en-US" sz="18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1793330" y="3754219"/>
            <a:ext cx="1314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9900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vuông</a:t>
            </a:r>
            <a:endParaRPr lang="en-US" altLang="en-US" sz="1800" b="1" dirty="0">
              <a:solidFill>
                <a:srgbClr val="9900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5132" name="Text Box 15"/>
          <p:cNvSpPr txBox="1">
            <a:spLocks noChangeArrowheads="1"/>
          </p:cNvSpPr>
          <p:nvPr/>
        </p:nvSpPr>
        <p:spPr bwMode="auto">
          <a:xfrm>
            <a:off x="4063722" y="4167370"/>
            <a:ext cx="1771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800" b="1" dirty="0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bình</a:t>
            </a:r>
            <a:r>
              <a:rPr lang="en-US" altLang="en-US" sz="1800" b="1" dirty="0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FFFF00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hành</a:t>
            </a:r>
            <a:endParaRPr lang="en-US" altLang="en-US" sz="1800" b="1" dirty="0">
              <a:solidFill>
                <a:srgbClr val="FFFF00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5134" name="Text Box 17"/>
          <p:cNvSpPr txBox="1">
            <a:spLocks noChangeArrowheads="1"/>
          </p:cNvSpPr>
          <p:nvPr/>
        </p:nvSpPr>
        <p:spPr bwMode="auto">
          <a:xfrm>
            <a:off x="857250" y="285751"/>
            <a:ext cx="7486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- Kể tên các hình mà em đã học.</a:t>
            </a:r>
            <a:endParaRPr lang="en-US" altLang="en-US" sz="3000" b="1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3" grpId="0" animBg="1"/>
      <p:bldP spid="160774" grpId="0" animBg="1"/>
      <p:bldP spid="160776" grpId="0" animBg="1"/>
      <p:bldP spid="160777" grpId="0" animBg="1"/>
      <p:bldP spid="1607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0"/>
          <p:cNvSpPr txBox="1">
            <a:spLocks noChangeArrowheads="1"/>
          </p:cNvSpPr>
          <p:nvPr/>
        </p:nvSpPr>
        <p:spPr bwMode="auto">
          <a:xfrm>
            <a:off x="2362200" y="31570"/>
            <a:ext cx="4629150" cy="9694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33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Hãy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đặc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điểm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?</a:t>
            </a:r>
            <a:endParaRPr lang="en-US" altLang="en-US" sz="2400" b="1" dirty="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6147" name="Text Box 61"/>
          <p:cNvSpPr txBox="1">
            <a:spLocks noChangeArrowheads="1"/>
          </p:cNvSpPr>
          <p:nvPr/>
        </p:nvSpPr>
        <p:spPr bwMode="auto">
          <a:xfrm>
            <a:off x="2971800" y="1056798"/>
            <a:ext cx="44577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tam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ba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cạnh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tạo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thành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đường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gấp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khúc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khép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kín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.</a:t>
            </a:r>
            <a:endParaRPr lang="en-US" altLang="en-US" sz="21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6148" name="Text Box 61"/>
          <p:cNvSpPr txBox="1">
            <a:spLocks noChangeArrowheads="1"/>
          </p:cNvSpPr>
          <p:nvPr/>
        </p:nvSpPr>
        <p:spPr bwMode="auto">
          <a:xfrm>
            <a:off x="3200400" y="2760092"/>
            <a:ext cx="4457700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*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chữ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nhật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là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tứ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hai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cặp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cạnh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đối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diện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song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song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và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bằng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nhau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,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4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góc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vuông</a:t>
            </a:r>
            <a:endParaRPr lang="en-US" altLang="en-US" sz="21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6149" name="Text Box 61"/>
          <p:cNvSpPr txBox="1">
            <a:spLocks noChangeArrowheads="1"/>
          </p:cNvSpPr>
          <p:nvPr/>
        </p:nvSpPr>
        <p:spPr bwMode="auto">
          <a:xfrm>
            <a:off x="2971800" y="1899999"/>
            <a:ext cx="44577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tứ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bốn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cạnh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tạo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thành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đường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gấp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khúc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khép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kín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.</a:t>
            </a:r>
            <a:endParaRPr lang="en-US" altLang="en-US" sz="21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6150" name="Text Box 61"/>
          <p:cNvSpPr txBox="1">
            <a:spLocks noChangeArrowheads="1"/>
          </p:cNvSpPr>
          <p:nvPr/>
        </p:nvSpPr>
        <p:spPr bwMode="auto">
          <a:xfrm>
            <a:off x="3352800" y="3943350"/>
            <a:ext cx="4457700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*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bình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hành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là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tứ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giác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có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2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cặp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cạnh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đối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diện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song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song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và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bằng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nhau</a:t>
            </a:r>
            <a:r>
              <a:rPr lang="en-US" altLang="en-US" sz="21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.</a:t>
            </a:r>
            <a:endParaRPr lang="en-US" altLang="en-US" sz="21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838200" y="1099644"/>
            <a:ext cx="1600200" cy="577453"/>
          </a:xfrm>
          <a:prstGeom prst="flowChartExtract">
            <a:avLst/>
          </a:prstGeom>
          <a:solidFill>
            <a:srgbClr val="66FF33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 rot="16130131" flipH="1">
            <a:off x="1320716" y="1576844"/>
            <a:ext cx="629840" cy="1593056"/>
          </a:xfrm>
          <a:prstGeom prst="flowChartManualInput">
            <a:avLst/>
          </a:prstGeom>
          <a:solidFill>
            <a:srgbClr val="009900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833437" y="2979185"/>
            <a:ext cx="1604963" cy="79652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571879" y="4076595"/>
            <a:ext cx="1887140" cy="795338"/>
          </a:xfrm>
          <a:prstGeom prst="flowChartInputOutput">
            <a:avLst/>
          </a:prstGeom>
          <a:solidFill>
            <a:srgbClr val="CC66FF"/>
          </a:solidFill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350"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8"/>
          <p:cNvGrpSpPr/>
          <p:nvPr/>
        </p:nvGrpSpPr>
        <p:grpSpPr bwMode="auto">
          <a:xfrm>
            <a:off x="3321662" y="4229100"/>
            <a:ext cx="2214341" cy="800100"/>
            <a:chOff x="5225" y="9335"/>
            <a:chExt cx="2520" cy="1750"/>
          </a:xfrm>
        </p:grpSpPr>
        <p:sp>
          <p:nvSpPr>
            <p:cNvPr id="1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1" cstate="print"/>
              <a:srcRect/>
              <a:stretch>
                <a:fillRect/>
              </a:stretch>
            </a:blipFill>
            <a:ln w="9525">
              <a:noFill/>
              <a:rou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>
                <a:cs typeface="Arial" panose="020B0604020202020204" pitchFamily="34" charset="0"/>
              </a:endParaRPr>
            </a:p>
          </p:txBody>
        </p:sp>
        <p:pic>
          <p:nvPicPr>
            <p:cNvPr id="13" name="Picture 26" descr="cosmoS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5" descr="BOOK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4" descr="BOOK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3" descr="QUILLPE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00" b="1">
                  <a:latin typeface="VnBangkok"/>
                </a:rPr>
                <a:t> </a:t>
              </a:r>
              <a:endParaRPr lang="en-US" altLang="en-US" sz="3600">
                <a:latin typeface="Calibri" panose="020F0502020204030204" pitchFamily="34" charset="0"/>
              </a:endParaRPr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latin typeface="Calibri" panose="020F0502020204030204" pitchFamily="34" charset="0"/>
              </a:endParaRPr>
            </a:p>
          </p:txBody>
        </p:sp>
        <p:sp>
          <p:nvSpPr>
            <p:cNvPr id="19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1350" b="1" kern="10">
                  <a:solidFill>
                    <a:srgbClr val="FFFFFF"/>
                  </a:solidFill>
                  <a:latin typeface="VNbritannic"/>
                </a:rPr>
                <a:t>NÀM </a:t>
              </a:r>
              <a:endParaRPr lang="en-US" sz="1350" b="1" kern="10">
                <a:solidFill>
                  <a:srgbClr val="FFFFFF"/>
                </a:solidFill>
                <a:latin typeface="VNbritannic"/>
              </a:endParaRP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600">
                <a:latin typeface="Calibri" panose="020F0502020204030204" pitchFamily="34" charset="0"/>
              </a:endParaRPr>
            </a:p>
          </p:txBody>
        </p:sp>
      </p:grpSp>
      <p:pic>
        <p:nvPicPr>
          <p:cNvPr id="29" name="Picture 16" descr="Firewrk8"/>
          <p:cNvPicPr>
            <a:picLocks noChangeAspect="1" noChangeArrowheads="1"/>
          </p:cNvPicPr>
          <p:nvPr/>
        </p:nvPicPr>
        <p:blipFill>
          <a:blip r:embed="rId6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942" y="29564"/>
            <a:ext cx="6051177" cy="97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ộp Văn bản 2"/>
          <p:cNvSpPr txBox="1"/>
          <p:nvPr/>
        </p:nvSpPr>
        <p:spPr>
          <a:xfrm>
            <a:off x="1562606" y="1616272"/>
            <a:ext cx="59749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tư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22 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2023</a:t>
            </a:r>
            <a:endParaRPr lang="en-US" altLang="en-US" sz="27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vi-VN" altLang="en-US" sz="27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vi-VN" altLang="en-US" sz="27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Hình thoi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 bwMode="auto">
          <a:xfrm>
            <a:off x="1485901" y="1257300"/>
            <a:ext cx="3827860" cy="584717"/>
            <a:chOff x="457200" y="1676400"/>
            <a:chExt cx="5103813" cy="779622"/>
          </a:xfrm>
        </p:grpSpPr>
        <p:grpSp>
          <p:nvGrpSpPr>
            <p:cNvPr id="9226" name="Group 2"/>
            <p:cNvGrpSpPr/>
            <p:nvPr/>
          </p:nvGrpSpPr>
          <p:grpSpPr bwMode="auto">
            <a:xfrm>
              <a:off x="1371600" y="1676400"/>
              <a:ext cx="3338513" cy="682625"/>
              <a:chOff x="394" y="1491"/>
              <a:chExt cx="2103" cy="430"/>
            </a:xfrm>
          </p:grpSpPr>
          <p:sp>
            <p:nvSpPr>
              <p:cNvPr id="9229" name="AutoShape 3"/>
              <p:cNvSpPr>
                <a:spLocks noChangeArrowheads="1"/>
              </p:cNvSpPr>
              <p:nvPr/>
            </p:nvSpPr>
            <p:spPr bwMode="auto">
              <a:xfrm rot="-5400000">
                <a:off x="705" y="1180"/>
                <a:ext cx="430" cy="1051"/>
              </a:xfrm>
              <a:prstGeom prst="triangle">
                <a:avLst>
                  <a:gd name="adj" fmla="val 50000"/>
                </a:avLst>
              </a:prstGeom>
              <a:solidFill>
                <a:srgbClr val="4D4D4D"/>
              </a:solidFill>
              <a:ln w="952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UTM-Aov"/>
                  <a:ea typeface="Gulim" panose="020B0600000101010101" pitchFamily="34" charset="-127"/>
                </a:endParaRPr>
              </a:p>
            </p:txBody>
          </p:sp>
          <p:sp>
            <p:nvSpPr>
              <p:cNvPr id="9230" name="AutoShape 4"/>
              <p:cNvSpPr>
                <a:spLocks noChangeArrowheads="1"/>
              </p:cNvSpPr>
              <p:nvPr/>
            </p:nvSpPr>
            <p:spPr bwMode="auto">
              <a:xfrm rot="5400000">
                <a:off x="1757" y="1180"/>
                <a:ext cx="430" cy="1051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UTM-Aov"/>
                  <a:ea typeface="Gulim" panose="020B0600000101010101" pitchFamily="34" charset="-127"/>
                </a:endParaRPr>
              </a:p>
            </p:txBody>
          </p:sp>
        </p:grpSp>
        <p:sp>
          <p:nvSpPr>
            <p:cNvPr id="9227" name="Text Box 5"/>
            <p:cNvSpPr txBox="1">
              <a:spLocks noChangeArrowheads="1"/>
            </p:cNvSpPr>
            <p:nvPr/>
          </p:nvSpPr>
          <p:spPr bwMode="auto">
            <a:xfrm rot="10770618" flipV="1">
              <a:off x="457200" y="1963580"/>
              <a:ext cx="850900" cy="492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990033"/>
                  </a:solidFill>
                  <a:latin typeface="UTM-Aov"/>
                  <a:ea typeface="Gulim" panose="020B0600000101010101" pitchFamily="34" charset="-127"/>
                </a:rPr>
                <a:t>N</a:t>
              </a:r>
              <a:endParaRPr lang="en-US" altLang="en-US" sz="1800" b="1">
                <a:solidFill>
                  <a:srgbClr val="990033"/>
                </a:solidFill>
                <a:latin typeface="UTM-Aov"/>
                <a:ea typeface="Gulim" panose="020B0600000101010101" pitchFamily="34" charset="-127"/>
              </a:endParaRPr>
            </a:p>
          </p:txBody>
        </p:sp>
        <p:sp>
          <p:nvSpPr>
            <p:cNvPr id="9228" name="Text Box 6"/>
            <p:cNvSpPr txBox="1">
              <a:spLocks noChangeArrowheads="1"/>
            </p:cNvSpPr>
            <p:nvPr/>
          </p:nvSpPr>
          <p:spPr bwMode="auto">
            <a:xfrm rot="10746665" flipV="1">
              <a:off x="4648200" y="1963580"/>
              <a:ext cx="912813" cy="492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990033"/>
                  </a:solidFill>
                  <a:latin typeface="UTM-Aov"/>
                  <a:ea typeface="Gulim" panose="020B0600000101010101" pitchFamily="34" charset="-127"/>
                </a:rPr>
                <a:t>S</a:t>
              </a:r>
              <a:endParaRPr lang="en-US" altLang="en-US" sz="1800" b="1">
                <a:solidFill>
                  <a:srgbClr val="990033"/>
                </a:solidFill>
                <a:latin typeface="UTM-Aov"/>
                <a:ea typeface="Gulim" panose="020B0600000101010101" pitchFamily="34" charset="-127"/>
              </a:endParaRPr>
            </a:p>
          </p:txBody>
        </p:sp>
      </p:grp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1257300" y="2045778"/>
            <a:ext cx="46101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Kim </a:t>
            </a:r>
            <a:r>
              <a:rPr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nam</a:t>
            </a:r>
            <a:r>
              <a:rPr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châm</a:t>
            </a:r>
            <a:r>
              <a:rPr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và</a:t>
            </a:r>
            <a:r>
              <a:rPr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la </a:t>
            </a:r>
            <a:r>
              <a:rPr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bàn</a:t>
            </a:r>
            <a:endParaRPr lang="en-US" altLang="en-US" sz="27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124936" name="Picture 8" descr="compas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355" y="911722"/>
            <a:ext cx="2286000" cy="175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7" name="Picture 9" descr="1207Cs06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50" y="2914651"/>
            <a:ext cx="1410891" cy="1422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8" name="Picture 10" descr="goi%2520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086" y="2936789"/>
            <a:ext cx="1878806" cy="1418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9" name="Picture 11" descr="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9" t="-2357" r="11876" b="6137"/>
          <a:stretch>
            <a:fillRect/>
          </a:stretch>
        </p:blipFill>
        <p:spPr bwMode="auto">
          <a:xfrm>
            <a:off x="1505849" y="2902730"/>
            <a:ext cx="1593056" cy="145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40" name="WordArt 12"/>
          <p:cNvSpPr>
            <a:spLocks noChangeArrowheads="1" noChangeShapeType="1" noTextEdit="1"/>
          </p:cNvSpPr>
          <p:nvPr/>
        </p:nvSpPr>
        <p:spPr bwMode="auto">
          <a:xfrm>
            <a:off x="3143250" y="4514850"/>
            <a:ext cx="257175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100" kern="10">
                <a:ln w="9525">
                  <a:solidFill>
                    <a:srgbClr val="CC0066"/>
                  </a:solidFill>
                  <a:round/>
                </a:ln>
                <a:solidFill>
                  <a:srgbClr val="0000FF"/>
                </a:solidFill>
                <a:latin typeface="UTM-Aov"/>
                <a:ea typeface="+mj-lt"/>
                <a:cs typeface="+mj-lt"/>
              </a:rPr>
              <a:t>Thổ cẩm</a:t>
            </a:r>
            <a:endParaRPr lang="en-US" sz="2100" kern="10">
              <a:ln w="9525">
                <a:solidFill>
                  <a:srgbClr val="CC0066"/>
                </a:solidFill>
                <a:round/>
              </a:ln>
              <a:solidFill>
                <a:srgbClr val="0000FF"/>
              </a:solidFill>
              <a:latin typeface="UTM-Aov"/>
              <a:ea typeface="+mj-lt"/>
              <a:cs typeface="+mj-lt"/>
            </a:endParaRPr>
          </a:p>
        </p:txBody>
      </p:sp>
      <p:sp>
        <p:nvSpPr>
          <p:cNvPr id="124958" name="Rectangle 30"/>
          <p:cNvSpPr>
            <a:spLocks noChangeArrowheads="1"/>
          </p:cNvSpPr>
          <p:nvPr/>
        </p:nvSpPr>
        <p:spPr bwMode="auto">
          <a:xfrm>
            <a:off x="1143000" y="-11608"/>
            <a:ext cx="66865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rgbClr val="0000FF"/>
                </a:solidFill>
                <a:latin typeface="UTM-Aov"/>
                <a:ea typeface="Gulim" panose="020B0600000101010101" pitchFamily="34" charset="-127"/>
              </a:rPr>
              <a:t>Trong thực tế cuộc sống em đã nhìn thấy hình thoi ở đâu?</a:t>
            </a:r>
            <a:endParaRPr lang="en-US" altLang="en-US" sz="2700" b="1">
              <a:solidFill>
                <a:srgbClr val="0000FF"/>
              </a:solidFill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4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2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2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2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3"/>
          <p:cNvSpPr txBox="1">
            <a:spLocks noChangeArrowheads="1"/>
          </p:cNvSpPr>
          <p:nvPr/>
        </p:nvSpPr>
        <p:spPr bwMode="auto">
          <a:xfrm>
            <a:off x="1314450" y="3943351"/>
            <a:ext cx="65722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300" b="1">
                <a:solidFill>
                  <a:srgbClr val="0000FF"/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Hình thoi được dùng để trang trí đường diềm.</a:t>
            </a:r>
            <a:endParaRPr lang="en-US" altLang="en-US" sz="3300" b="1">
              <a:solidFill>
                <a:srgbClr val="0000FF"/>
              </a:solidFill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grpSp>
        <p:nvGrpSpPr>
          <p:cNvPr id="11267" name="Group 97"/>
          <p:cNvGrpSpPr/>
          <p:nvPr/>
        </p:nvGrpSpPr>
        <p:grpSpPr bwMode="auto">
          <a:xfrm>
            <a:off x="1771650" y="571500"/>
            <a:ext cx="5943600" cy="3143250"/>
            <a:chOff x="4680" y="2880"/>
            <a:chExt cx="4320" cy="2170"/>
          </a:xfrm>
        </p:grpSpPr>
        <p:sp>
          <p:nvSpPr>
            <p:cNvPr id="11268" name="AutoShape 98"/>
            <p:cNvSpPr>
              <a:spLocks noChangeArrowheads="1"/>
            </p:cNvSpPr>
            <p:nvPr/>
          </p:nvSpPr>
          <p:spPr bwMode="auto">
            <a:xfrm>
              <a:off x="5840" y="3610"/>
              <a:ext cx="1980" cy="720"/>
            </a:xfrm>
            <a:prstGeom prst="diamond">
              <a:avLst/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69" name="Rectangle 99"/>
            <p:cNvSpPr>
              <a:spLocks noChangeArrowheads="1"/>
            </p:cNvSpPr>
            <p:nvPr/>
          </p:nvSpPr>
          <p:spPr bwMode="auto">
            <a:xfrm>
              <a:off x="4680" y="2890"/>
              <a:ext cx="4320" cy="216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0" name="Rectangle 100"/>
            <p:cNvSpPr>
              <a:spLocks noChangeArrowheads="1"/>
            </p:cNvSpPr>
            <p:nvPr/>
          </p:nvSpPr>
          <p:spPr bwMode="auto">
            <a:xfrm>
              <a:off x="4680" y="3430"/>
              <a:ext cx="4320" cy="1080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1" name="AutoShape 101"/>
            <p:cNvSpPr>
              <a:spLocks noChangeArrowheads="1"/>
            </p:cNvSpPr>
            <p:nvPr/>
          </p:nvSpPr>
          <p:spPr bwMode="auto">
            <a:xfrm>
              <a:off x="6840" y="3610"/>
              <a:ext cx="1980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2" name="AutoShape 102"/>
            <p:cNvSpPr>
              <a:spLocks noChangeArrowheads="1"/>
            </p:cNvSpPr>
            <p:nvPr/>
          </p:nvSpPr>
          <p:spPr bwMode="auto">
            <a:xfrm>
              <a:off x="4860" y="3610"/>
              <a:ext cx="1980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3" name="Line 103"/>
            <p:cNvSpPr>
              <a:spLocks noChangeShapeType="1"/>
            </p:cNvSpPr>
            <p:nvPr/>
          </p:nvSpPr>
          <p:spPr bwMode="auto">
            <a:xfrm flipH="1">
              <a:off x="5810" y="378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1274" name="Line 104"/>
            <p:cNvSpPr>
              <a:spLocks noChangeShapeType="1"/>
            </p:cNvSpPr>
            <p:nvPr/>
          </p:nvSpPr>
          <p:spPr bwMode="auto">
            <a:xfrm flipH="1" flipV="1">
              <a:off x="5820" y="397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1275" name="Line 105"/>
            <p:cNvSpPr>
              <a:spLocks noChangeShapeType="1"/>
            </p:cNvSpPr>
            <p:nvPr/>
          </p:nvSpPr>
          <p:spPr bwMode="auto">
            <a:xfrm flipH="1">
              <a:off x="7290" y="397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1276" name="Line 106"/>
            <p:cNvSpPr>
              <a:spLocks noChangeShapeType="1"/>
            </p:cNvSpPr>
            <p:nvPr/>
          </p:nvSpPr>
          <p:spPr bwMode="auto">
            <a:xfrm flipH="1" flipV="1">
              <a:off x="7310" y="379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11277" name="Rectangle 107"/>
            <p:cNvSpPr>
              <a:spLocks noChangeArrowheads="1"/>
            </p:cNvSpPr>
            <p:nvPr/>
          </p:nvSpPr>
          <p:spPr bwMode="auto">
            <a:xfrm>
              <a:off x="4680" y="2880"/>
              <a:ext cx="4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8" name="Rectangle 108"/>
            <p:cNvSpPr>
              <a:spLocks noChangeArrowheads="1"/>
            </p:cNvSpPr>
            <p:nvPr/>
          </p:nvSpPr>
          <p:spPr bwMode="auto">
            <a:xfrm>
              <a:off x="4680" y="4510"/>
              <a:ext cx="4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79" name="AutoShape 109"/>
            <p:cNvSpPr>
              <a:spLocks noChangeArrowheads="1"/>
            </p:cNvSpPr>
            <p:nvPr/>
          </p:nvSpPr>
          <p:spPr bwMode="auto">
            <a:xfrm>
              <a:off x="4860" y="294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0" name="AutoShape 110"/>
            <p:cNvSpPr>
              <a:spLocks noChangeArrowheads="1"/>
            </p:cNvSpPr>
            <p:nvPr/>
          </p:nvSpPr>
          <p:spPr bwMode="auto">
            <a:xfrm>
              <a:off x="4860" y="31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1" name="AutoShape 111"/>
            <p:cNvSpPr>
              <a:spLocks noChangeArrowheads="1"/>
            </p:cNvSpPr>
            <p:nvPr/>
          </p:nvSpPr>
          <p:spPr bwMode="auto">
            <a:xfrm>
              <a:off x="5220" y="294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2" name="AutoShape 112"/>
            <p:cNvSpPr>
              <a:spLocks noChangeArrowheads="1"/>
            </p:cNvSpPr>
            <p:nvPr/>
          </p:nvSpPr>
          <p:spPr bwMode="auto">
            <a:xfrm>
              <a:off x="5220" y="31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3" name="AutoShape 113"/>
            <p:cNvSpPr>
              <a:spLocks noChangeArrowheads="1"/>
            </p:cNvSpPr>
            <p:nvPr/>
          </p:nvSpPr>
          <p:spPr bwMode="auto">
            <a:xfrm>
              <a:off x="558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4" name="AutoShape 114"/>
            <p:cNvSpPr>
              <a:spLocks noChangeArrowheads="1"/>
            </p:cNvSpPr>
            <p:nvPr/>
          </p:nvSpPr>
          <p:spPr bwMode="auto">
            <a:xfrm>
              <a:off x="558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5" name="AutoShape 115"/>
            <p:cNvSpPr>
              <a:spLocks noChangeArrowheads="1"/>
            </p:cNvSpPr>
            <p:nvPr/>
          </p:nvSpPr>
          <p:spPr bwMode="auto">
            <a:xfrm>
              <a:off x="595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6" name="AutoShape 116"/>
            <p:cNvSpPr>
              <a:spLocks noChangeArrowheads="1"/>
            </p:cNvSpPr>
            <p:nvPr/>
          </p:nvSpPr>
          <p:spPr bwMode="auto">
            <a:xfrm>
              <a:off x="595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7" name="AutoShape 117"/>
            <p:cNvSpPr>
              <a:spLocks noChangeArrowheads="1"/>
            </p:cNvSpPr>
            <p:nvPr/>
          </p:nvSpPr>
          <p:spPr bwMode="auto">
            <a:xfrm>
              <a:off x="632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8" name="AutoShape 118"/>
            <p:cNvSpPr>
              <a:spLocks noChangeArrowheads="1"/>
            </p:cNvSpPr>
            <p:nvPr/>
          </p:nvSpPr>
          <p:spPr bwMode="auto">
            <a:xfrm>
              <a:off x="632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89" name="AutoShape 119"/>
            <p:cNvSpPr>
              <a:spLocks noChangeArrowheads="1"/>
            </p:cNvSpPr>
            <p:nvPr/>
          </p:nvSpPr>
          <p:spPr bwMode="auto">
            <a:xfrm>
              <a:off x="669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90" name="AutoShape 120"/>
            <p:cNvSpPr>
              <a:spLocks noChangeArrowheads="1"/>
            </p:cNvSpPr>
            <p:nvPr/>
          </p:nvSpPr>
          <p:spPr bwMode="auto">
            <a:xfrm>
              <a:off x="669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grpSp>
          <p:nvGrpSpPr>
            <p:cNvPr id="11291" name="Group 121"/>
            <p:cNvGrpSpPr/>
            <p:nvPr/>
          </p:nvGrpSpPr>
          <p:grpSpPr bwMode="auto">
            <a:xfrm>
              <a:off x="7060" y="2930"/>
              <a:ext cx="360" cy="370"/>
              <a:chOff x="2700" y="1850"/>
              <a:chExt cx="360" cy="370"/>
            </a:xfrm>
          </p:grpSpPr>
          <p:sp>
            <p:nvSpPr>
              <p:cNvPr id="11329" name="AutoShape 122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30" name="AutoShape 123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292" name="Group 124"/>
            <p:cNvGrpSpPr/>
            <p:nvPr/>
          </p:nvGrpSpPr>
          <p:grpSpPr bwMode="auto">
            <a:xfrm>
              <a:off x="7420" y="2930"/>
              <a:ext cx="360" cy="370"/>
              <a:chOff x="2700" y="1850"/>
              <a:chExt cx="360" cy="370"/>
            </a:xfrm>
          </p:grpSpPr>
          <p:sp>
            <p:nvSpPr>
              <p:cNvPr id="11327" name="AutoShape 125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28" name="AutoShape 126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293" name="Group 127"/>
            <p:cNvGrpSpPr/>
            <p:nvPr/>
          </p:nvGrpSpPr>
          <p:grpSpPr bwMode="auto">
            <a:xfrm>
              <a:off x="7780" y="2930"/>
              <a:ext cx="360" cy="370"/>
              <a:chOff x="2700" y="1850"/>
              <a:chExt cx="360" cy="370"/>
            </a:xfrm>
          </p:grpSpPr>
          <p:sp>
            <p:nvSpPr>
              <p:cNvPr id="11325" name="AutoShape 128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26" name="AutoShape 129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294" name="Group 130"/>
            <p:cNvGrpSpPr/>
            <p:nvPr/>
          </p:nvGrpSpPr>
          <p:grpSpPr bwMode="auto">
            <a:xfrm>
              <a:off x="8140" y="2930"/>
              <a:ext cx="360" cy="370"/>
              <a:chOff x="2700" y="1850"/>
              <a:chExt cx="360" cy="370"/>
            </a:xfrm>
          </p:grpSpPr>
          <p:sp>
            <p:nvSpPr>
              <p:cNvPr id="11323" name="AutoShape 131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24" name="AutoShape 132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sp>
          <p:nvSpPr>
            <p:cNvPr id="11295" name="AutoShape 133"/>
            <p:cNvSpPr>
              <a:spLocks noChangeArrowheads="1"/>
            </p:cNvSpPr>
            <p:nvPr/>
          </p:nvSpPr>
          <p:spPr bwMode="auto">
            <a:xfrm>
              <a:off x="848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96" name="AutoShape 134"/>
            <p:cNvSpPr>
              <a:spLocks noChangeArrowheads="1"/>
            </p:cNvSpPr>
            <p:nvPr/>
          </p:nvSpPr>
          <p:spPr bwMode="auto">
            <a:xfrm>
              <a:off x="848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97" name="AutoShape 135"/>
            <p:cNvSpPr>
              <a:spLocks noChangeArrowheads="1"/>
            </p:cNvSpPr>
            <p:nvPr/>
          </p:nvSpPr>
          <p:spPr bwMode="auto">
            <a:xfrm>
              <a:off x="4820" y="458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98" name="AutoShape 136"/>
            <p:cNvSpPr>
              <a:spLocks noChangeArrowheads="1"/>
            </p:cNvSpPr>
            <p:nvPr/>
          </p:nvSpPr>
          <p:spPr bwMode="auto">
            <a:xfrm>
              <a:off x="4820" y="47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299" name="AutoShape 137"/>
            <p:cNvSpPr>
              <a:spLocks noChangeArrowheads="1"/>
            </p:cNvSpPr>
            <p:nvPr/>
          </p:nvSpPr>
          <p:spPr bwMode="auto">
            <a:xfrm>
              <a:off x="5180" y="458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0" name="AutoShape 138"/>
            <p:cNvSpPr>
              <a:spLocks noChangeArrowheads="1"/>
            </p:cNvSpPr>
            <p:nvPr/>
          </p:nvSpPr>
          <p:spPr bwMode="auto">
            <a:xfrm>
              <a:off x="5180" y="47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1" name="AutoShape 139"/>
            <p:cNvSpPr>
              <a:spLocks noChangeArrowheads="1"/>
            </p:cNvSpPr>
            <p:nvPr/>
          </p:nvSpPr>
          <p:spPr bwMode="auto">
            <a:xfrm>
              <a:off x="554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2" name="AutoShape 140"/>
            <p:cNvSpPr>
              <a:spLocks noChangeArrowheads="1"/>
            </p:cNvSpPr>
            <p:nvPr/>
          </p:nvSpPr>
          <p:spPr bwMode="auto">
            <a:xfrm>
              <a:off x="554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3" name="AutoShape 141"/>
            <p:cNvSpPr>
              <a:spLocks noChangeArrowheads="1"/>
            </p:cNvSpPr>
            <p:nvPr/>
          </p:nvSpPr>
          <p:spPr bwMode="auto">
            <a:xfrm>
              <a:off x="591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4" name="AutoShape 142"/>
            <p:cNvSpPr>
              <a:spLocks noChangeArrowheads="1"/>
            </p:cNvSpPr>
            <p:nvPr/>
          </p:nvSpPr>
          <p:spPr bwMode="auto">
            <a:xfrm>
              <a:off x="591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5" name="AutoShape 143"/>
            <p:cNvSpPr>
              <a:spLocks noChangeArrowheads="1"/>
            </p:cNvSpPr>
            <p:nvPr/>
          </p:nvSpPr>
          <p:spPr bwMode="auto">
            <a:xfrm>
              <a:off x="628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6" name="AutoShape 144"/>
            <p:cNvSpPr>
              <a:spLocks noChangeArrowheads="1"/>
            </p:cNvSpPr>
            <p:nvPr/>
          </p:nvSpPr>
          <p:spPr bwMode="auto">
            <a:xfrm>
              <a:off x="628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7" name="AutoShape 145"/>
            <p:cNvSpPr>
              <a:spLocks noChangeArrowheads="1"/>
            </p:cNvSpPr>
            <p:nvPr/>
          </p:nvSpPr>
          <p:spPr bwMode="auto">
            <a:xfrm>
              <a:off x="665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08" name="AutoShape 146"/>
            <p:cNvSpPr>
              <a:spLocks noChangeArrowheads="1"/>
            </p:cNvSpPr>
            <p:nvPr/>
          </p:nvSpPr>
          <p:spPr bwMode="auto">
            <a:xfrm>
              <a:off x="665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grpSp>
          <p:nvGrpSpPr>
            <p:cNvPr id="11309" name="Group 147"/>
            <p:cNvGrpSpPr/>
            <p:nvPr/>
          </p:nvGrpSpPr>
          <p:grpSpPr bwMode="auto">
            <a:xfrm>
              <a:off x="7020" y="4570"/>
              <a:ext cx="360" cy="370"/>
              <a:chOff x="2700" y="1850"/>
              <a:chExt cx="360" cy="370"/>
            </a:xfrm>
          </p:grpSpPr>
          <p:sp>
            <p:nvSpPr>
              <p:cNvPr id="11321" name="AutoShape 148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22" name="AutoShape 149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310" name="Group 150"/>
            <p:cNvGrpSpPr/>
            <p:nvPr/>
          </p:nvGrpSpPr>
          <p:grpSpPr bwMode="auto">
            <a:xfrm>
              <a:off x="7380" y="4570"/>
              <a:ext cx="360" cy="370"/>
              <a:chOff x="2700" y="1850"/>
              <a:chExt cx="360" cy="370"/>
            </a:xfrm>
          </p:grpSpPr>
          <p:sp>
            <p:nvSpPr>
              <p:cNvPr id="11319" name="AutoShape 151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20" name="AutoShape 152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311" name="Group 153"/>
            <p:cNvGrpSpPr/>
            <p:nvPr/>
          </p:nvGrpSpPr>
          <p:grpSpPr bwMode="auto">
            <a:xfrm>
              <a:off x="7740" y="4570"/>
              <a:ext cx="360" cy="370"/>
              <a:chOff x="2700" y="1850"/>
              <a:chExt cx="360" cy="370"/>
            </a:xfrm>
          </p:grpSpPr>
          <p:sp>
            <p:nvSpPr>
              <p:cNvPr id="11317" name="AutoShape 154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18" name="AutoShape 155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grpSp>
          <p:nvGrpSpPr>
            <p:cNvPr id="11312" name="Group 156"/>
            <p:cNvGrpSpPr/>
            <p:nvPr/>
          </p:nvGrpSpPr>
          <p:grpSpPr bwMode="auto">
            <a:xfrm>
              <a:off x="8100" y="4570"/>
              <a:ext cx="360" cy="370"/>
              <a:chOff x="2700" y="1850"/>
              <a:chExt cx="360" cy="370"/>
            </a:xfrm>
          </p:grpSpPr>
          <p:sp>
            <p:nvSpPr>
              <p:cNvPr id="11315" name="AutoShape 157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  <p:sp>
            <p:nvSpPr>
              <p:cNvPr id="11316" name="AutoShape 158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350">
                  <a:latin typeface="Tahoma" panose="020B0604030504040204" pitchFamily="34" charset="0"/>
                  <a:ea typeface="Gulim" panose="020B0600000101010101" pitchFamily="34" charset="-127"/>
                </a:endParaRPr>
              </a:p>
            </p:txBody>
          </p:sp>
        </p:grpSp>
        <p:sp>
          <p:nvSpPr>
            <p:cNvPr id="11313" name="AutoShape 159"/>
            <p:cNvSpPr>
              <a:spLocks noChangeArrowheads="1"/>
            </p:cNvSpPr>
            <p:nvPr/>
          </p:nvSpPr>
          <p:spPr bwMode="auto">
            <a:xfrm>
              <a:off x="844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  <p:sp>
          <p:nvSpPr>
            <p:cNvPr id="11314" name="AutoShape 160"/>
            <p:cNvSpPr>
              <a:spLocks noChangeArrowheads="1"/>
            </p:cNvSpPr>
            <p:nvPr/>
          </p:nvSpPr>
          <p:spPr bwMode="auto">
            <a:xfrm>
              <a:off x="844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algun Gothic" panose="020B0503020000020004" pitchFamily="34" charset="-127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350">
                <a:latin typeface="Tahoma" panose="020B0604030504040204" pitchFamily="34" charset="0"/>
                <a:ea typeface="Gulim" panose="020B0600000101010101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758690" y="141184"/>
            <a:ext cx="3200400" cy="1749561"/>
            <a:chOff x="4629150" y="1828800"/>
            <a:chExt cx="3200400" cy="1749561"/>
          </a:xfrm>
        </p:grpSpPr>
        <p:sp>
          <p:nvSpPr>
            <p:cNvPr id="11266" name="AutoShape 4"/>
            <p:cNvSpPr>
              <a:spLocks noChangeArrowheads="1"/>
            </p:cNvSpPr>
            <p:nvPr/>
          </p:nvSpPr>
          <p:spPr bwMode="auto">
            <a:xfrm>
              <a:off x="5006900" y="2321061"/>
              <a:ext cx="2457450" cy="1257300"/>
            </a:xfrm>
            <a:prstGeom prst="diamond">
              <a:avLst/>
            </a:prstGeom>
            <a:noFill/>
            <a:ln w="28575">
              <a:solidFill>
                <a:srgbClr val="990000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67" name="Text Box 8"/>
            <p:cNvSpPr txBox="1">
              <a:spLocks noChangeArrowheads="1"/>
            </p:cNvSpPr>
            <p:nvPr/>
          </p:nvSpPr>
          <p:spPr bwMode="auto">
            <a:xfrm>
              <a:off x="4629150" y="2686050"/>
              <a:ext cx="285750" cy="36933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>
                  <a:latin typeface="UTM-Aov"/>
                </a:rPr>
                <a:t>A</a:t>
              </a:r>
              <a:endParaRPr lang="en-US" altLang="en-US">
                <a:latin typeface="UTM-Aov"/>
              </a:endParaRPr>
            </a:p>
          </p:txBody>
        </p:sp>
        <p:sp>
          <p:nvSpPr>
            <p:cNvPr id="11268" name="Text Box 9"/>
            <p:cNvSpPr txBox="1">
              <a:spLocks noChangeArrowheads="1"/>
            </p:cNvSpPr>
            <p:nvPr/>
          </p:nvSpPr>
          <p:spPr bwMode="auto">
            <a:xfrm>
              <a:off x="7543800" y="2686050"/>
              <a:ext cx="285750" cy="36933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>
                  <a:latin typeface="UTM-Aov"/>
                </a:rPr>
                <a:t>C</a:t>
              </a:r>
              <a:endParaRPr lang="en-US" altLang="en-US">
                <a:latin typeface="UTM-Aov"/>
              </a:endParaRPr>
            </a:p>
          </p:txBody>
        </p:sp>
        <p:sp>
          <p:nvSpPr>
            <p:cNvPr id="11269" name="Text Box 10"/>
            <p:cNvSpPr txBox="1">
              <a:spLocks noChangeArrowheads="1"/>
            </p:cNvSpPr>
            <p:nvPr/>
          </p:nvSpPr>
          <p:spPr bwMode="auto">
            <a:xfrm>
              <a:off x="6172200" y="1828800"/>
              <a:ext cx="285750" cy="36933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dirty="0">
                  <a:latin typeface="UTM-Aov"/>
                </a:rPr>
                <a:t>B</a:t>
              </a:r>
              <a:endParaRPr lang="en-US" altLang="en-US" dirty="0">
                <a:latin typeface="UTM-Aov"/>
              </a:endParaRPr>
            </a:p>
          </p:txBody>
        </p:sp>
      </p:grp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6222290" y="2050271"/>
            <a:ext cx="285750" cy="3693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dirty="0">
                <a:latin typeface="UTM-Aov"/>
              </a:rPr>
              <a:t>D</a:t>
            </a:r>
            <a:endParaRPr lang="en-US" altLang="en-US" dirty="0">
              <a:latin typeface="UTM-Aov"/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04800" y="4387431"/>
            <a:ext cx="88392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Hình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thoi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có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hai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cặp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cạnh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cạnh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đối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diện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song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song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bằng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UTM-Aov"/>
                <a:cs typeface="Times New Roman" panose="02020603050405020304" pitchFamily="18" charset="0"/>
              </a:rPr>
              <a:t>nhau</a:t>
            </a:r>
            <a:r>
              <a:rPr lang="en-US" altLang="en-US" sz="2000" dirty="0">
                <a:latin typeface="UTM-Aov"/>
                <a:cs typeface="Times New Roman" panose="02020603050405020304" pitchFamily="18" charset="0"/>
              </a:rPr>
              <a:t> .</a:t>
            </a:r>
            <a:endParaRPr lang="en-US" altLang="en-US" sz="2000" dirty="0">
              <a:latin typeface="UTM-Aov"/>
              <a:cs typeface="Times New Roman" panose="02020603050405020304" pitchFamily="18" charset="0"/>
            </a:endParaRPr>
          </a:p>
        </p:txBody>
      </p:sp>
      <p:grpSp>
        <p:nvGrpSpPr>
          <p:cNvPr id="11272" name="Group 97"/>
          <p:cNvGrpSpPr/>
          <p:nvPr/>
        </p:nvGrpSpPr>
        <p:grpSpPr bwMode="auto">
          <a:xfrm>
            <a:off x="304800" y="582058"/>
            <a:ext cx="2743200" cy="1490663"/>
            <a:chOff x="4680" y="2880"/>
            <a:chExt cx="4320" cy="2170"/>
          </a:xfrm>
        </p:grpSpPr>
        <p:sp>
          <p:nvSpPr>
            <p:cNvPr id="11276" name="AutoShape 98"/>
            <p:cNvSpPr>
              <a:spLocks noChangeArrowheads="1"/>
            </p:cNvSpPr>
            <p:nvPr/>
          </p:nvSpPr>
          <p:spPr bwMode="auto">
            <a:xfrm>
              <a:off x="5840" y="3610"/>
              <a:ext cx="1980" cy="720"/>
            </a:xfrm>
            <a:prstGeom prst="diamond">
              <a:avLst/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77" name="Rectangle 99"/>
            <p:cNvSpPr>
              <a:spLocks noChangeArrowheads="1"/>
            </p:cNvSpPr>
            <p:nvPr/>
          </p:nvSpPr>
          <p:spPr bwMode="auto">
            <a:xfrm>
              <a:off x="4680" y="2890"/>
              <a:ext cx="4320" cy="216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78" name="Rectangle 100"/>
            <p:cNvSpPr>
              <a:spLocks noChangeArrowheads="1"/>
            </p:cNvSpPr>
            <p:nvPr/>
          </p:nvSpPr>
          <p:spPr bwMode="auto">
            <a:xfrm>
              <a:off x="4680" y="3430"/>
              <a:ext cx="4320" cy="1080"/>
            </a:xfrm>
            <a:prstGeom prst="rect">
              <a:avLst/>
            </a:prstGeom>
            <a:solidFill>
              <a:srgbClr val="00B0F0">
                <a:alpha val="30196"/>
              </a:srgb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79" name="AutoShape 101"/>
            <p:cNvSpPr>
              <a:spLocks noChangeArrowheads="1"/>
            </p:cNvSpPr>
            <p:nvPr/>
          </p:nvSpPr>
          <p:spPr bwMode="auto">
            <a:xfrm>
              <a:off x="6840" y="3610"/>
              <a:ext cx="1980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0" name="AutoShape 102"/>
            <p:cNvSpPr>
              <a:spLocks noChangeArrowheads="1"/>
            </p:cNvSpPr>
            <p:nvPr/>
          </p:nvSpPr>
          <p:spPr bwMode="auto">
            <a:xfrm>
              <a:off x="4860" y="3610"/>
              <a:ext cx="1980" cy="72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1" name="Line 103"/>
            <p:cNvSpPr>
              <a:spLocks noChangeShapeType="1"/>
            </p:cNvSpPr>
            <p:nvPr/>
          </p:nvSpPr>
          <p:spPr bwMode="auto">
            <a:xfrm flipH="1">
              <a:off x="5810" y="378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  <p:sp>
          <p:nvSpPr>
            <p:cNvPr id="11282" name="Line 104"/>
            <p:cNvSpPr>
              <a:spLocks noChangeShapeType="1"/>
            </p:cNvSpPr>
            <p:nvPr/>
          </p:nvSpPr>
          <p:spPr bwMode="auto">
            <a:xfrm flipH="1" flipV="1">
              <a:off x="5820" y="397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  <p:sp>
          <p:nvSpPr>
            <p:cNvPr id="11283" name="Line 105"/>
            <p:cNvSpPr>
              <a:spLocks noChangeShapeType="1"/>
            </p:cNvSpPr>
            <p:nvPr/>
          </p:nvSpPr>
          <p:spPr bwMode="auto">
            <a:xfrm flipH="1">
              <a:off x="7290" y="397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  <p:sp>
          <p:nvSpPr>
            <p:cNvPr id="11284" name="Line 106"/>
            <p:cNvSpPr>
              <a:spLocks noChangeShapeType="1"/>
            </p:cNvSpPr>
            <p:nvPr/>
          </p:nvSpPr>
          <p:spPr bwMode="auto">
            <a:xfrm flipH="1" flipV="1">
              <a:off x="7310" y="3790"/>
              <a:ext cx="54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>
                <a:latin typeface="UTM-Aov"/>
              </a:endParaRPr>
            </a:p>
          </p:txBody>
        </p:sp>
        <p:sp>
          <p:nvSpPr>
            <p:cNvPr id="11285" name="Rectangle 107"/>
            <p:cNvSpPr>
              <a:spLocks noChangeArrowheads="1"/>
            </p:cNvSpPr>
            <p:nvPr/>
          </p:nvSpPr>
          <p:spPr bwMode="auto">
            <a:xfrm>
              <a:off x="4680" y="2880"/>
              <a:ext cx="4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6" name="Rectangle 108"/>
            <p:cNvSpPr>
              <a:spLocks noChangeArrowheads="1"/>
            </p:cNvSpPr>
            <p:nvPr/>
          </p:nvSpPr>
          <p:spPr bwMode="auto">
            <a:xfrm>
              <a:off x="4680" y="4510"/>
              <a:ext cx="4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7" name="AutoShape 109"/>
            <p:cNvSpPr>
              <a:spLocks noChangeArrowheads="1"/>
            </p:cNvSpPr>
            <p:nvPr/>
          </p:nvSpPr>
          <p:spPr bwMode="auto">
            <a:xfrm>
              <a:off x="4860" y="294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8" name="AutoShape 110"/>
            <p:cNvSpPr>
              <a:spLocks noChangeArrowheads="1"/>
            </p:cNvSpPr>
            <p:nvPr/>
          </p:nvSpPr>
          <p:spPr bwMode="auto">
            <a:xfrm>
              <a:off x="4860" y="31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89" name="AutoShape 111"/>
            <p:cNvSpPr>
              <a:spLocks noChangeArrowheads="1"/>
            </p:cNvSpPr>
            <p:nvPr/>
          </p:nvSpPr>
          <p:spPr bwMode="auto">
            <a:xfrm>
              <a:off x="5220" y="294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0" name="AutoShape 112"/>
            <p:cNvSpPr>
              <a:spLocks noChangeArrowheads="1"/>
            </p:cNvSpPr>
            <p:nvPr/>
          </p:nvSpPr>
          <p:spPr bwMode="auto">
            <a:xfrm>
              <a:off x="5220" y="31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1" name="AutoShape 113"/>
            <p:cNvSpPr>
              <a:spLocks noChangeArrowheads="1"/>
            </p:cNvSpPr>
            <p:nvPr/>
          </p:nvSpPr>
          <p:spPr bwMode="auto">
            <a:xfrm>
              <a:off x="558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2" name="AutoShape 114"/>
            <p:cNvSpPr>
              <a:spLocks noChangeArrowheads="1"/>
            </p:cNvSpPr>
            <p:nvPr/>
          </p:nvSpPr>
          <p:spPr bwMode="auto">
            <a:xfrm>
              <a:off x="558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3" name="AutoShape 115"/>
            <p:cNvSpPr>
              <a:spLocks noChangeArrowheads="1"/>
            </p:cNvSpPr>
            <p:nvPr/>
          </p:nvSpPr>
          <p:spPr bwMode="auto">
            <a:xfrm>
              <a:off x="595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4" name="AutoShape 116"/>
            <p:cNvSpPr>
              <a:spLocks noChangeArrowheads="1"/>
            </p:cNvSpPr>
            <p:nvPr/>
          </p:nvSpPr>
          <p:spPr bwMode="auto">
            <a:xfrm>
              <a:off x="595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5" name="AutoShape 117"/>
            <p:cNvSpPr>
              <a:spLocks noChangeArrowheads="1"/>
            </p:cNvSpPr>
            <p:nvPr/>
          </p:nvSpPr>
          <p:spPr bwMode="auto">
            <a:xfrm>
              <a:off x="632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6" name="AutoShape 118"/>
            <p:cNvSpPr>
              <a:spLocks noChangeArrowheads="1"/>
            </p:cNvSpPr>
            <p:nvPr/>
          </p:nvSpPr>
          <p:spPr bwMode="auto">
            <a:xfrm>
              <a:off x="632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7" name="AutoShape 119"/>
            <p:cNvSpPr>
              <a:spLocks noChangeArrowheads="1"/>
            </p:cNvSpPr>
            <p:nvPr/>
          </p:nvSpPr>
          <p:spPr bwMode="auto">
            <a:xfrm>
              <a:off x="669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298" name="AutoShape 120"/>
            <p:cNvSpPr>
              <a:spLocks noChangeArrowheads="1"/>
            </p:cNvSpPr>
            <p:nvPr/>
          </p:nvSpPr>
          <p:spPr bwMode="auto">
            <a:xfrm>
              <a:off x="669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grpSp>
          <p:nvGrpSpPr>
            <p:cNvPr id="11299" name="Group 121"/>
            <p:cNvGrpSpPr/>
            <p:nvPr/>
          </p:nvGrpSpPr>
          <p:grpSpPr bwMode="auto">
            <a:xfrm>
              <a:off x="7060" y="2930"/>
              <a:ext cx="360" cy="370"/>
              <a:chOff x="2700" y="1850"/>
              <a:chExt cx="360" cy="370"/>
            </a:xfrm>
          </p:grpSpPr>
          <p:sp>
            <p:nvSpPr>
              <p:cNvPr id="11337" name="AutoShape 122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38" name="AutoShape 123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00" name="Group 124"/>
            <p:cNvGrpSpPr/>
            <p:nvPr/>
          </p:nvGrpSpPr>
          <p:grpSpPr bwMode="auto">
            <a:xfrm>
              <a:off x="7420" y="2930"/>
              <a:ext cx="360" cy="370"/>
              <a:chOff x="2700" y="1850"/>
              <a:chExt cx="360" cy="370"/>
            </a:xfrm>
          </p:grpSpPr>
          <p:sp>
            <p:nvSpPr>
              <p:cNvPr id="11335" name="AutoShape 125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36" name="AutoShape 126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01" name="Group 127"/>
            <p:cNvGrpSpPr/>
            <p:nvPr/>
          </p:nvGrpSpPr>
          <p:grpSpPr bwMode="auto">
            <a:xfrm>
              <a:off x="7780" y="2930"/>
              <a:ext cx="360" cy="370"/>
              <a:chOff x="2700" y="1850"/>
              <a:chExt cx="360" cy="370"/>
            </a:xfrm>
          </p:grpSpPr>
          <p:sp>
            <p:nvSpPr>
              <p:cNvPr id="11333" name="AutoShape 128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34" name="AutoShape 129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02" name="Group 130"/>
            <p:cNvGrpSpPr/>
            <p:nvPr/>
          </p:nvGrpSpPr>
          <p:grpSpPr bwMode="auto">
            <a:xfrm>
              <a:off x="8140" y="2930"/>
              <a:ext cx="360" cy="370"/>
              <a:chOff x="2700" y="1850"/>
              <a:chExt cx="360" cy="370"/>
            </a:xfrm>
          </p:grpSpPr>
          <p:sp>
            <p:nvSpPr>
              <p:cNvPr id="11331" name="AutoShape 131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32" name="AutoShape 132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sp>
          <p:nvSpPr>
            <p:cNvPr id="11303" name="AutoShape 133"/>
            <p:cNvSpPr>
              <a:spLocks noChangeArrowheads="1"/>
            </p:cNvSpPr>
            <p:nvPr/>
          </p:nvSpPr>
          <p:spPr bwMode="auto">
            <a:xfrm>
              <a:off x="8480" y="293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4" name="AutoShape 134"/>
            <p:cNvSpPr>
              <a:spLocks noChangeArrowheads="1"/>
            </p:cNvSpPr>
            <p:nvPr/>
          </p:nvSpPr>
          <p:spPr bwMode="auto">
            <a:xfrm>
              <a:off x="8480" y="312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5" name="AutoShape 135"/>
            <p:cNvSpPr>
              <a:spLocks noChangeArrowheads="1"/>
            </p:cNvSpPr>
            <p:nvPr/>
          </p:nvSpPr>
          <p:spPr bwMode="auto">
            <a:xfrm>
              <a:off x="4820" y="458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6" name="AutoShape 136"/>
            <p:cNvSpPr>
              <a:spLocks noChangeArrowheads="1"/>
            </p:cNvSpPr>
            <p:nvPr/>
          </p:nvSpPr>
          <p:spPr bwMode="auto">
            <a:xfrm>
              <a:off x="4820" y="47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7" name="AutoShape 137"/>
            <p:cNvSpPr>
              <a:spLocks noChangeArrowheads="1"/>
            </p:cNvSpPr>
            <p:nvPr/>
          </p:nvSpPr>
          <p:spPr bwMode="auto">
            <a:xfrm>
              <a:off x="5180" y="458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8" name="AutoShape 138"/>
            <p:cNvSpPr>
              <a:spLocks noChangeArrowheads="1"/>
            </p:cNvSpPr>
            <p:nvPr/>
          </p:nvSpPr>
          <p:spPr bwMode="auto">
            <a:xfrm>
              <a:off x="5180" y="47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09" name="AutoShape 139"/>
            <p:cNvSpPr>
              <a:spLocks noChangeArrowheads="1"/>
            </p:cNvSpPr>
            <p:nvPr/>
          </p:nvSpPr>
          <p:spPr bwMode="auto">
            <a:xfrm>
              <a:off x="554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0" name="AutoShape 140"/>
            <p:cNvSpPr>
              <a:spLocks noChangeArrowheads="1"/>
            </p:cNvSpPr>
            <p:nvPr/>
          </p:nvSpPr>
          <p:spPr bwMode="auto">
            <a:xfrm>
              <a:off x="554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1" name="AutoShape 141"/>
            <p:cNvSpPr>
              <a:spLocks noChangeArrowheads="1"/>
            </p:cNvSpPr>
            <p:nvPr/>
          </p:nvSpPr>
          <p:spPr bwMode="auto">
            <a:xfrm>
              <a:off x="591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2" name="AutoShape 142"/>
            <p:cNvSpPr>
              <a:spLocks noChangeArrowheads="1"/>
            </p:cNvSpPr>
            <p:nvPr/>
          </p:nvSpPr>
          <p:spPr bwMode="auto">
            <a:xfrm>
              <a:off x="591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3" name="AutoShape 143"/>
            <p:cNvSpPr>
              <a:spLocks noChangeArrowheads="1"/>
            </p:cNvSpPr>
            <p:nvPr/>
          </p:nvSpPr>
          <p:spPr bwMode="auto">
            <a:xfrm>
              <a:off x="628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4" name="AutoShape 144"/>
            <p:cNvSpPr>
              <a:spLocks noChangeArrowheads="1"/>
            </p:cNvSpPr>
            <p:nvPr/>
          </p:nvSpPr>
          <p:spPr bwMode="auto">
            <a:xfrm>
              <a:off x="628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5" name="AutoShape 145"/>
            <p:cNvSpPr>
              <a:spLocks noChangeArrowheads="1"/>
            </p:cNvSpPr>
            <p:nvPr/>
          </p:nvSpPr>
          <p:spPr bwMode="auto">
            <a:xfrm>
              <a:off x="665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16" name="AutoShape 146"/>
            <p:cNvSpPr>
              <a:spLocks noChangeArrowheads="1"/>
            </p:cNvSpPr>
            <p:nvPr/>
          </p:nvSpPr>
          <p:spPr bwMode="auto">
            <a:xfrm>
              <a:off x="665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grpSp>
          <p:nvGrpSpPr>
            <p:cNvPr id="11317" name="Group 147"/>
            <p:cNvGrpSpPr/>
            <p:nvPr/>
          </p:nvGrpSpPr>
          <p:grpSpPr bwMode="auto">
            <a:xfrm>
              <a:off x="7020" y="4570"/>
              <a:ext cx="360" cy="370"/>
              <a:chOff x="2700" y="1850"/>
              <a:chExt cx="360" cy="370"/>
            </a:xfrm>
          </p:grpSpPr>
          <p:sp>
            <p:nvSpPr>
              <p:cNvPr id="11329" name="AutoShape 148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30" name="AutoShape 149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18" name="Group 150"/>
            <p:cNvGrpSpPr/>
            <p:nvPr/>
          </p:nvGrpSpPr>
          <p:grpSpPr bwMode="auto">
            <a:xfrm>
              <a:off x="7380" y="4570"/>
              <a:ext cx="360" cy="370"/>
              <a:chOff x="2700" y="1850"/>
              <a:chExt cx="360" cy="370"/>
            </a:xfrm>
          </p:grpSpPr>
          <p:sp>
            <p:nvSpPr>
              <p:cNvPr id="11327" name="AutoShape 151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28" name="AutoShape 152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19" name="Group 153"/>
            <p:cNvGrpSpPr/>
            <p:nvPr/>
          </p:nvGrpSpPr>
          <p:grpSpPr bwMode="auto">
            <a:xfrm>
              <a:off x="7740" y="4570"/>
              <a:ext cx="360" cy="370"/>
              <a:chOff x="2700" y="1850"/>
              <a:chExt cx="360" cy="370"/>
            </a:xfrm>
          </p:grpSpPr>
          <p:sp>
            <p:nvSpPr>
              <p:cNvPr id="11325" name="AutoShape 154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26" name="AutoShape 155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grpSp>
          <p:nvGrpSpPr>
            <p:cNvPr id="11320" name="Group 156"/>
            <p:cNvGrpSpPr/>
            <p:nvPr/>
          </p:nvGrpSpPr>
          <p:grpSpPr bwMode="auto">
            <a:xfrm>
              <a:off x="8100" y="4570"/>
              <a:ext cx="360" cy="370"/>
              <a:chOff x="2700" y="1850"/>
              <a:chExt cx="360" cy="370"/>
            </a:xfrm>
          </p:grpSpPr>
          <p:sp>
            <p:nvSpPr>
              <p:cNvPr id="11323" name="AutoShape 157"/>
              <p:cNvSpPr>
                <a:spLocks noChangeArrowheads="1"/>
              </p:cNvSpPr>
              <p:nvPr/>
            </p:nvSpPr>
            <p:spPr bwMode="auto">
              <a:xfrm>
                <a:off x="2700" y="185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  <p:sp>
            <p:nvSpPr>
              <p:cNvPr id="11324" name="AutoShape 158"/>
              <p:cNvSpPr>
                <a:spLocks noChangeArrowheads="1"/>
              </p:cNvSpPr>
              <p:nvPr/>
            </p:nvSpPr>
            <p:spPr bwMode="auto">
              <a:xfrm>
                <a:off x="2700" y="2040"/>
                <a:ext cx="360" cy="180"/>
              </a:xfrm>
              <a:prstGeom prst="diamond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 sz="1350">
                  <a:latin typeface="UTM-Aov"/>
                </a:endParaRPr>
              </a:p>
            </p:txBody>
          </p:sp>
        </p:grpSp>
        <p:sp>
          <p:nvSpPr>
            <p:cNvPr id="11321" name="AutoShape 159"/>
            <p:cNvSpPr>
              <a:spLocks noChangeArrowheads="1"/>
            </p:cNvSpPr>
            <p:nvPr/>
          </p:nvSpPr>
          <p:spPr bwMode="auto">
            <a:xfrm>
              <a:off x="8440" y="457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  <p:sp>
          <p:nvSpPr>
            <p:cNvPr id="11322" name="AutoShape 160"/>
            <p:cNvSpPr>
              <a:spLocks noChangeArrowheads="1"/>
            </p:cNvSpPr>
            <p:nvPr/>
          </p:nvSpPr>
          <p:spPr bwMode="auto">
            <a:xfrm>
              <a:off x="8440" y="4760"/>
              <a:ext cx="360" cy="18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 sz="1350">
                <a:latin typeface="UTM-Aov"/>
              </a:endParaRPr>
            </a:p>
          </p:txBody>
        </p:sp>
      </p:grpSp>
      <p:sp>
        <p:nvSpPr>
          <p:cNvPr id="11274" name="Rectangle 2"/>
          <p:cNvSpPr>
            <a:spLocks noChangeArrowheads="1"/>
          </p:cNvSpPr>
          <p:nvPr/>
        </p:nvSpPr>
        <p:spPr bwMode="auto">
          <a:xfrm>
            <a:off x="6858000" y="1864797"/>
            <a:ext cx="2133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b="1" u="sng" dirty="0" err="1">
                <a:solidFill>
                  <a:srgbClr val="0000FF"/>
                </a:solidFill>
                <a:latin typeface="UTM-Aov"/>
              </a:rPr>
              <a:t>Hình</a:t>
            </a:r>
            <a:r>
              <a:rPr lang="en-US" altLang="en-US" b="1" u="sng" dirty="0">
                <a:solidFill>
                  <a:srgbClr val="0000FF"/>
                </a:solidFill>
                <a:latin typeface="UTM-Aov"/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  <a:latin typeface="UTM-Aov"/>
              </a:rPr>
              <a:t>thoi</a:t>
            </a:r>
            <a:r>
              <a:rPr lang="en-US" altLang="en-US" b="1" u="sng" dirty="0">
                <a:solidFill>
                  <a:srgbClr val="0000FF"/>
                </a:solidFill>
                <a:latin typeface="UTM-Aov"/>
              </a:rPr>
              <a:t> ABCD</a:t>
            </a:r>
            <a:endParaRPr lang="en-US" altLang="en-US" u="sng" dirty="0">
              <a:latin typeface="UTM-Aov"/>
            </a:endParaRPr>
          </a:p>
        </p:txBody>
      </p:sp>
      <p:sp>
        <p:nvSpPr>
          <p:cNvPr id="11275" name="Rectangle 3"/>
          <p:cNvSpPr>
            <a:spLocks noChangeArrowheads="1"/>
          </p:cNvSpPr>
          <p:nvPr/>
        </p:nvSpPr>
        <p:spPr bwMode="auto">
          <a:xfrm>
            <a:off x="3733800" y="120393"/>
            <a:ext cx="16433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thoi</a:t>
            </a:r>
            <a:endParaRPr lang="en-US" altLang="en-US" sz="2400" b="1" dirty="0">
              <a:solidFill>
                <a:srgbClr val="FF0000"/>
              </a:solidFill>
              <a:latin typeface="UTM-Aov"/>
              <a:cs typeface="Times New Roman" panose="02020603050405020304" pitchFamily="18" charset="0"/>
            </a:endParaRPr>
          </a:p>
        </p:txBody>
      </p:sp>
      <p:sp>
        <p:nvSpPr>
          <p:cNvPr id="76" name="Rectangle 2"/>
          <p:cNvSpPr>
            <a:spLocks noChangeArrowheads="1"/>
          </p:cNvSpPr>
          <p:nvPr/>
        </p:nvSpPr>
        <p:spPr bwMode="auto">
          <a:xfrm>
            <a:off x="393700" y="2288156"/>
            <a:ext cx="3035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Hình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thoi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ABCD CÓ :</a:t>
            </a:r>
            <a:endParaRPr lang="en-US" altLang="en-US" dirty="0">
              <a:latin typeface="UTM-Aov"/>
            </a:endParaRPr>
          </a:p>
        </p:txBody>
      </p:sp>
      <p:sp>
        <p:nvSpPr>
          <p:cNvPr id="77" name="Rectangle 2"/>
          <p:cNvSpPr>
            <a:spLocks noChangeArrowheads="1"/>
          </p:cNvSpPr>
          <p:nvPr/>
        </p:nvSpPr>
        <p:spPr bwMode="auto">
          <a:xfrm>
            <a:off x="444500" y="2728607"/>
            <a:ext cx="43141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-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Cạnh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AB song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song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cạnh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DC</a:t>
            </a:r>
            <a:endParaRPr lang="en-US" altLang="en-US" dirty="0">
              <a:latin typeface="UTM-Aov"/>
            </a:endParaRPr>
          </a:p>
        </p:txBody>
      </p:sp>
      <p:sp>
        <p:nvSpPr>
          <p:cNvPr id="78" name="Rectangle 2"/>
          <p:cNvSpPr>
            <a:spLocks noChangeArrowheads="1"/>
          </p:cNvSpPr>
          <p:nvPr/>
        </p:nvSpPr>
        <p:spPr bwMode="auto">
          <a:xfrm>
            <a:off x="459105" y="3137587"/>
            <a:ext cx="43141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Cạnh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AD song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song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UTM-Aov"/>
              </a:rPr>
              <a:t>cạnh</a:t>
            </a:r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BC</a:t>
            </a:r>
            <a:endParaRPr lang="en-US" altLang="en-US" dirty="0">
              <a:latin typeface="UTM-Aov"/>
            </a:endParaRPr>
          </a:p>
        </p:txBody>
      </p:sp>
      <p:sp>
        <p:nvSpPr>
          <p:cNvPr id="79" name="Rectangle 2"/>
          <p:cNvSpPr>
            <a:spLocks noChangeArrowheads="1"/>
          </p:cNvSpPr>
          <p:nvPr/>
        </p:nvSpPr>
        <p:spPr bwMode="auto">
          <a:xfrm>
            <a:off x="440018" y="3760982"/>
            <a:ext cx="43141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b="1" dirty="0">
                <a:solidFill>
                  <a:srgbClr val="0000FF"/>
                </a:solidFill>
                <a:latin typeface="UTM-Aov"/>
              </a:rPr>
              <a:t>  AB = BC = CD = DA .</a:t>
            </a:r>
            <a:endParaRPr lang="en-US" altLang="en-US" dirty="0">
              <a:latin typeface="UTM-Aov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9"/>
          <p:cNvSpPr>
            <a:spLocks noChangeArrowheads="1"/>
          </p:cNvSpPr>
          <p:nvPr/>
        </p:nvSpPr>
        <p:spPr bwMode="auto">
          <a:xfrm>
            <a:off x="1966914" y="2064544"/>
            <a:ext cx="945356" cy="1357313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59" name="Rectangle 10"/>
          <p:cNvSpPr>
            <a:spLocks noChangeArrowheads="1"/>
          </p:cNvSpPr>
          <p:nvPr/>
        </p:nvSpPr>
        <p:spPr bwMode="auto">
          <a:xfrm>
            <a:off x="3563541" y="2000251"/>
            <a:ext cx="1390650" cy="654844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0" name="AutoShape 11"/>
          <p:cNvSpPr>
            <a:spLocks noChangeArrowheads="1"/>
          </p:cNvSpPr>
          <p:nvPr/>
        </p:nvSpPr>
        <p:spPr bwMode="auto">
          <a:xfrm>
            <a:off x="5856686" y="1944292"/>
            <a:ext cx="1858565" cy="807244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1" name="AutoShape 12"/>
          <p:cNvSpPr>
            <a:spLocks noChangeArrowheads="1"/>
          </p:cNvSpPr>
          <p:nvPr/>
        </p:nvSpPr>
        <p:spPr bwMode="auto">
          <a:xfrm>
            <a:off x="3452814" y="3314701"/>
            <a:ext cx="1707356" cy="746522"/>
          </a:xfrm>
          <a:prstGeom prst="parallelogram">
            <a:avLst>
              <a:gd name="adj" fmla="val 5717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2" name="Text Box 22"/>
          <p:cNvSpPr txBox="1">
            <a:spLocks noChangeArrowheads="1"/>
          </p:cNvSpPr>
          <p:nvPr/>
        </p:nvSpPr>
        <p:spPr bwMode="auto">
          <a:xfrm>
            <a:off x="2119313" y="3418285"/>
            <a:ext cx="762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Hình 1</a:t>
            </a: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3" name="Text Box 23"/>
          <p:cNvSpPr txBox="1">
            <a:spLocks noChangeArrowheads="1"/>
          </p:cNvSpPr>
          <p:nvPr/>
        </p:nvSpPr>
        <p:spPr bwMode="auto">
          <a:xfrm>
            <a:off x="3915966" y="2705101"/>
            <a:ext cx="762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Hình 2</a:t>
            </a: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4" name="Text Box 24"/>
          <p:cNvSpPr txBox="1">
            <a:spLocks noChangeArrowheads="1"/>
          </p:cNvSpPr>
          <p:nvPr/>
        </p:nvSpPr>
        <p:spPr bwMode="auto">
          <a:xfrm>
            <a:off x="6400800" y="2720578"/>
            <a:ext cx="762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Hình 3</a:t>
            </a: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5" name="Text Box 26"/>
          <p:cNvSpPr txBox="1">
            <a:spLocks noChangeArrowheads="1"/>
          </p:cNvSpPr>
          <p:nvPr/>
        </p:nvSpPr>
        <p:spPr bwMode="auto">
          <a:xfrm>
            <a:off x="3779044" y="4000501"/>
            <a:ext cx="762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Hình 4</a:t>
            </a: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6" name="AutoShape 32"/>
          <p:cNvSpPr>
            <a:spLocks noChangeArrowheads="1"/>
          </p:cNvSpPr>
          <p:nvPr/>
        </p:nvSpPr>
        <p:spPr bwMode="auto">
          <a:xfrm rot="10800000" flipH="1">
            <a:off x="5804297" y="3257550"/>
            <a:ext cx="894159" cy="1143000"/>
          </a:xfrm>
          <a:prstGeom prst="flowChartManualIn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67" name="Rectangle 2"/>
          <p:cNvSpPr txBox="1">
            <a:spLocks noChangeArrowheads="1"/>
          </p:cNvSpPr>
          <p:nvPr/>
        </p:nvSpPr>
        <p:spPr bwMode="auto">
          <a:xfrm>
            <a:off x="1143000" y="0"/>
            <a:ext cx="600075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bg2"/>
                </a:solidFill>
                <a:latin typeface="UTM-Aov"/>
                <a:ea typeface="Gulim" panose="020B0600000101010101" pitchFamily="34" charset="-127"/>
              </a:rPr>
              <a:t> </a:t>
            </a:r>
            <a:r>
              <a:rPr lang="en-US" altLang="en-US" sz="2700" b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Trong các hình dưới đây</a:t>
            </a:r>
            <a:endParaRPr lang="en-US" altLang="en-US" sz="2700" b="1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19468" name="Text Box 4"/>
          <p:cNvSpPr txBox="1">
            <a:spLocks noChangeArrowheads="1"/>
          </p:cNvSpPr>
          <p:nvPr/>
        </p:nvSpPr>
        <p:spPr bwMode="auto">
          <a:xfrm>
            <a:off x="1371601" y="571501"/>
            <a:ext cx="6226969" cy="113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938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latinLnBrk="1" hangingPunct="1">
              <a:spcBef>
                <a:spcPct val="50000"/>
              </a:spcBef>
              <a:buFontTx/>
              <a:buNone/>
            </a:pPr>
            <a:r>
              <a:rPr kumimoji="1" lang="en-US" altLang="en-US" sz="210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nào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là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?     </a:t>
            </a:r>
            <a:endParaRPr kumimoji="1" lang="en-US" altLang="en-US" sz="27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algn="ctr" eaLnBrk="1" latinLnBrk="1" hangingPunct="1">
              <a:spcBef>
                <a:spcPct val="50000"/>
              </a:spcBef>
              <a:buFontTx/>
              <a:buNone/>
            </a:pP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         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nào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là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chữ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kumimoji="1" lang="en-US" altLang="en-US" sz="2700" b="1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nhật</a:t>
            </a:r>
            <a:r>
              <a:rPr kumimoji="1" lang="en-US" altLang="en-US" sz="2700" b="1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? </a:t>
            </a:r>
            <a:endParaRPr kumimoji="1" lang="en-US" altLang="en-US" sz="2700" b="1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19469" name="Text Box 25"/>
          <p:cNvSpPr txBox="1">
            <a:spLocks noChangeArrowheads="1"/>
          </p:cNvSpPr>
          <p:nvPr/>
        </p:nvSpPr>
        <p:spPr bwMode="auto">
          <a:xfrm>
            <a:off x="5867400" y="4468416"/>
            <a:ext cx="76200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</a:rPr>
              <a:t>Hình 5</a:t>
            </a:r>
            <a:endParaRPr lang="en-US" altLang="en-US" sz="1350">
              <a:latin typeface="UTM-Aov"/>
              <a:ea typeface="Gulim" panose="020B0600000101010101" pitchFamily="34" charset="-127"/>
            </a:endParaRPr>
          </a:p>
        </p:txBody>
      </p:sp>
      <p:sp>
        <p:nvSpPr>
          <p:cNvPr id="19470" name="Oval 36"/>
          <p:cNvSpPr>
            <a:spLocks noChangeArrowheads="1"/>
          </p:cNvSpPr>
          <p:nvPr/>
        </p:nvSpPr>
        <p:spPr bwMode="auto">
          <a:xfrm>
            <a:off x="681038" y="114301"/>
            <a:ext cx="461962" cy="509587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rgbClr val="0000FF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UTM-Aov"/>
                <a:ea typeface="Gulim" panose="020B0600000101010101" pitchFamily="34" charset="-127"/>
              </a:rPr>
              <a:t>1.</a:t>
            </a:r>
            <a:endParaRPr lang="en-US" altLang="en-US" sz="1800" b="1" dirty="0">
              <a:latin typeface="UTM-Aov"/>
              <a:ea typeface="Gulim" panose="020B0600000101010101" pitchFamily="34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57041" y="742951"/>
            <a:ext cx="1301938" cy="1357313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2495216" y="689374"/>
            <a:ext cx="1915193" cy="654844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5478103" y="551431"/>
            <a:ext cx="2559603" cy="807244"/>
          </a:xfrm>
          <a:prstGeom prst="flowChartDecis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85" name="AutoShape 12"/>
          <p:cNvSpPr>
            <a:spLocks noChangeArrowheads="1"/>
          </p:cNvSpPr>
          <p:nvPr/>
        </p:nvSpPr>
        <p:spPr bwMode="auto">
          <a:xfrm>
            <a:off x="3097171" y="2093993"/>
            <a:ext cx="2351359" cy="746522"/>
          </a:xfrm>
          <a:prstGeom prst="parallelogram">
            <a:avLst>
              <a:gd name="adj" fmla="val 5717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86" name="Text Box 22"/>
          <p:cNvSpPr txBox="1">
            <a:spLocks noChangeArrowheads="1"/>
          </p:cNvSpPr>
          <p:nvPr/>
        </p:nvSpPr>
        <p:spPr bwMode="auto">
          <a:xfrm>
            <a:off x="809558" y="2123347"/>
            <a:ext cx="104942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35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1</a:t>
            </a:r>
            <a:endParaRPr lang="en-US" altLang="en-US" sz="1350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87" name="Text Box 23"/>
          <p:cNvSpPr txBox="1">
            <a:spLocks noChangeArrowheads="1"/>
          </p:cNvSpPr>
          <p:nvPr/>
        </p:nvSpPr>
        <p:spPr bwMode="auto">
          <a:xfrm>
            <a:off x="3097171" y="1420373"/>
            <a:ext cx="104942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35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2</a:t>
            </a:r>
            <a:endParaRPr lang="en-US" altLang="en-US" sz="1350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88" name="Text Box 24"/>
          <p:cNvSpPr txBox="1">
            <a:spLocks noChangeArrowheads="1"/>
          </p:cNvSpPr>
          <p:nvPr/>
        </p:nvSpPr>
        <p:spPr bwMode="auto">
          <a:xfrm>
            <a:off x="6511016" y="1392696"/>
            <a:ext cx="104942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35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3</a:t>
            </a:r>
            <a:endParaRPr lang="en-US" altLang="en-US" sz="1350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89" name="Text Box 25"/>
          <p:cNvSpPr txBox="1">
            <a:spLocks noChangeArrowheads="1"/>
          </p:cNvSpPr>
          <p:nvPr/>
        </p:nvSpPr>
        <p:spPr bwMode="auto">
          <a:xfrm>
            <a:off x="6848908" y="3241290"/>
            <a:ext cx="104942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 dirty="0" err="1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350" dirty="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5</a:t>
            </a:r>
            <a:endParaRPr lang="en-US" altLang="en-US" sz="1350" dirty="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90" name="Text Box 26"/>
          <p:cNvSpPr txBox="1">
            <a:spLocks noChangeArrowheads="1"/>
          </p:cNvSpPr>
          <p:nvPr/>
        </p:nvSpPr>
        <p:spPr bwMode="auto">
          <a:xfrm>
            <a:off x="3748139" y="2939335"/>
            <a:ext cx="104942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350"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 4</a:t>
            </a: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91" name="Text Box 27"/>
          <p:cNvSpPr txBox="1">
            <a:spLocks noChangeArrowheads="1"/>
          </p:cNvSpPr>
          <p:nvPr/>
        </p:nvSpPr>
        <p:spPr bwMode="auto">
          <a:xfrm>
            <a:off x="233972" y="3345240"/>
            <a:ext cx="56334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Trong các hình trên có:</a:t>
            </a:r>
            <a:endParaRPr lang="en-US" altLang="en-US" sz="240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- Hình thoi là: hình ... , hình ...</a:t>
            </a:r>
            <a:endParaRPr lang="en-US" altLang="en-US" sz="240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- Hình chữ nhật là: hình ... </a:t>
            </a:r>
            <a:endParaRPr lang="en-US" altLang="en-US" sz="240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603729" y="2430157"/>
            <a:ext cx="176434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5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endParaRPr lang="en-US" altLang="en-US" sz="1500" b="1" dirty="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6332044" y="1659502"/>
            <a:ext cx="176434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5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thoi</a:t>
            </a:r>
            <a:endParaRPr lang="en-US" altLang="en-US" sz="1500" b="1" dirty="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8702" name="Text Box 30"/>
          <p:cNvSpPr txBox="1">
            <a:spLocks noChangeArrowheads="1"/>
          </p:cNvSpPr>
          <p:nvPr/>
        </p:nvSpPr>
        <p:spPr bwMode="auto">
          <a:xfrm>
            <a:off x="2720607" y="1711957"/>
            <a:ext cx="250385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Hình</a:t>
            </a:r>
            <a:r>
              <a:rPr lang="en-US" altLang="en-US" sz="150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50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ch</a:t>
            </a:r>
            <a:r>
              <a:rPr lang="en-US" altLang="en-US" sz="135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ữ</a:t>
            </a:r>
            <a:r>
              <a:rPr lang="en-US" altLang="en-US" sz="1350" b="1" dirty="0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 </a:t>
            </a:r>
            <a:r>
              <a:rPr lang="en-US" altLang="en-US" sz="1350" b="1" dirty="0" err="1">
                <a:solidFill>
                  <a:srgbClr val="0000FF"/>
                </a:solidFill>
                <a:latin typeface="UTM-Aov"/>
                <a:ea typeface="Gulim" panose="020B0600000101010101" pitchFamily="34" charset="-127"/>
                <a:cs typeface="Times New Roman" panose="02020603050405020304" pitchFamily="18" charset="0"/>
              </a:rPr>
              <a:t>nhật</a:t>
            </a:r>
            <a:endParaRPr lang="en-US" altLang="en-US" sz="1350" b="1" dirty="0">
              <a:solidFill>
                <a:srgbClr val="0000FF"/>
              </a:solidFill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20495" name="AutoShape 32"/>
          <p:cNvSpPr>
            <a:spLocks noChangeArrowheads="1"/>
          </p:cNvSpPr>
          <p:nvPr/>
        </p:nvSpPr>
        <p:spPr bwMode="auto">
          <a:xfrm rot="10800000" flipH="1">
            <a:off x="6757904" y="2083274"/>
            <a:ext cx="1231430" cy="1143000"/>
          </a:xfrm>
          <a:prstGeom prst="flowChartManualIn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algun Gothic" panose="020B0503020000020004" pitchFamily="34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50">
              <a:latin typeface="UTM-Aov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3048000" y="3892858"/>
            <a:ext cx="2990850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hình 1, hình 3.</a:t>
            </a:r>
            <a:endParaRPr lang="en-US" sz="2400" b="1" dirty="0">
              <a:solidFill>
                <a:srgbClr val="FF0000"/>
              </a:solidFill>
              <a:latin typeface="UTM-Aov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3774815" y="4433902"/>
            <a:ext cx="1746303" cy="457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2700" b="1" dirty="0">
                <a:solidFill>
                  <a:srgbClr val="FF0000"/>
                </a:solidFill>
                <a:latin typeface="UTM-Aov"/>
                <a:cs typeface="Times New Roman" panose="02020603050405020304" pitchFamily="18" charset="0"/>
              </a:rPr>
              <a:t>hình 2.</a:t>
            </a:r>
            <a:endParaRPr lang="en-US" sz="2700" b="1" dirty="0">
              <a:solidFill>
                <a:srgbClr val="FF0000"/>
              </a:solidFill>
              <a:latin typeface="UTM-Aov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animBg="1"/>
      <p:bldP spid="28682" grpId="0" animBg="1"/>
      <p:bldP spid="28683" grpId="0" animBg="1"/>
      <p:bldP spid="28700" grpId="0"/>
      <p:bldP spid="28701" grpId="0"/>
      <p:bldP spid="28702" grpId="0"/>
      <p:bldP spid="3" grpId="0" animBg="1"/>
      <p:bldP spid="24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2974</Words>
  <Application>WPS Presentation</Application>
  <PresentationFormat>Trình chiếu Trên màn hình (16:9)</PresentationFormat>
  <Paragraphs>278</Paragraphs>
  <Slides>18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8" baseType="lpstr">
      <vt:lpstr>Arial</vt:lpstr>
      <vt:lpstr>SimSun</vt:lpstr>
      <vt:lpstr>Wingdings</vt:lpstr>
      <vt:lpstr>Georgia</vt:lpstr>
      <vt:lpstr>VnBangkok</vt:lpstr>
      <vt:lpstr>Segoe Print</vt:lpstr>
      <vt:lpstr>Calibri</vt:lpstr>
      <vt:lpstr>VNbritannic</vt:lpstr>
      <vt:lpstr>Times New Roman</vt:lpstr>
      <vt:lpstr>SVN-Cheeseburga</vt:lpstr>
      <vt:lpstr>幼圆</vt:lpstr>
      <vt:lpstr>Malgun Gothic</vt:lpstr>
      <vt:lpstr>UTM-Aov</vt:lpstr>
      <vt:lpstr>Gulim</vt:lpstr>
      <vt:lpstr>Tahoma</vt:lpstr>
      <vt:lpstr>.VnTime</vt:lpstr>
      <vt:lpstr>Trebuchet MS</vt:lpstr>
      <vt:lpstr>Microsoft YaHei</vt:lpstr>
      <vt:lpstr>Arial Unicode MS</vt:lpstr>
      <vt:lpstr>Slipstream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2</vt:lpstr>
      <vt:lpstr>PowerPoint 演示文稿</vt:lpstr>
      <vt:lpstr>2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Admins</cp:lastModifiedBy>
  <cp:revision>363</cp:revision>
  <dcterms:created xsi:type="dcterms:W3CDTF">2020-08-19T08:40:00Z</dcterms:created>
  <dcterms:modified xsi:type="dcterms:W3CDTF">2023-03-16T15:23:24Z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F271A6CCBC3645A0AF3CB0190C5EAC22</vt:lpwstr>
  </property>
  <property fmtid="{D5CDD505-2E9C-101B-9397-08002B2CF9AE}" pid="3" name="KSOProductBuildVer">
    <vt:lpwstr>1033-11.2.0.11486</vt:lpwstr>
  </property>
</Properties>
</file>